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3"/>
  </p:notesMasterIdLst>
  <p:handoutMasterIdLst>
    <p:handoutMasterId r:id="rId44"/>
  </p:handoutMasterIdLst>
  <p:sldIdLst>
    <p:sldId id="277" r:id="rId2"/>
    <p:sldId id="267" r:id="rId3"/>
    <p:sldId id="280" r:id="rId4"/>
    <p:sldId id="356" r:id="rId5"/>
    <p:sldId id="306" r:id="rId6"/>
    <p:sldId id="307" r:id="rId7"/>
    <p:sldId id="308" r:id="rId8"/>
    <p:sldId id="309" r:id="rId9"/>
    <p:sldId id="310" r:id="rId10"/>
    <p:sldId id="325" r:id="rId11"/>
    <p:sldId id="327" r:id="rId12"/>
    <p:sldId id="328" r:id="rId13"/>
    <p:sldId id="312" r:id="rId14"/>
    <p:sldId id="333" r:id="rId15"/>
    <p:sldId id="345" r:id="rId16"/>
    <p:sldId id="346" r:id="rId17"/>
    <p:sldId id="347" r:id="rId18"/>
    <p:sldId id="348" r:id="rId19"/>
    <p:sldId id="343" r:id="rId20"/>
    <p:sldId id="311" r:id="rId21"/>
    <p:sldId id="329" r:id="rId22"/>
    <p:sldId id="330" r:id="rId23"/>
    <p:sldId id="331" r:id="rId24"/>
    <p:sldId id="332" r:id="rId25"/>
    <p:sldId id="349" r:id="rId26"/>
    <p:sldId id="342" r:id="rId27"/>
    <p:sldId id="344" r:id="rId28"/>
    <p:sldId id="350" r:id="rId29"/>
    <p:sldId id="351" r:id="rId30"/>
    <p:sldId id="352" r:id="rId31"/>
    <p:sldId id="353" r:id="rId32"/>
    <p:sldId id="354" r:id="rId33"/>
    <p:sldId id="355" r:id="rId34"/>
    <p:sldId id="334" r:id="rId35"/>
    <p:sldId id="335" r:id="rId36"/>
    <p:sldId id="336" r:id="rId37"/>
    <p:sldId id="337" r:id="rId38"/>
    <p:sldId id="339" r:id="rId39"/>
    <p:sldId id="340" r:id="rId40"/>
    <p:sldId id="341" r:id="rId41"/>
    <p:sldId id="301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tefan Zivic" initials="SZ" lastIdx="2" clrIdx="0">
    <p:extLst>
      <p:ext uri="{19B8F6BF-5375-455C-9EA6-DF929625EA0E}">
        <p15:presenceInfo xmlns:p15="http://schemas.microsoft.com/office/powerpoint/2012/main" userId="Stefan Zivic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B301B821-A1FF-4177-AEE7-76D212191A0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77184" autoAdjust="0"/>
  </p:normalViewPr>
  <p:slideViewPr>
    <p:cSldViewPr snapToGrid="0">
      <p:cViewPr varScale="1">
        <p:scale>
          <a:sx n="57" d="100"/>
          <a:sy n="57" d="100"/>
        </p:scale>
        <p:origin x="1260" y="90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7" d="100"/>
          <a:sy n="57" d="100"/>
        </p:scale>
        <p:origin x="2832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DD71D7-55AC-46BD-81B3-09AB2F9EFBD8}" type="datetimeFigureOut">
              <a:rPr lang="en-US" smtClean="0"/>
              <a:t>4/14/2021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40BD58-3BFF-4EAF-BB8B-AC67FE801E4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05943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89424F-BB59-4F4E-9822-4CA3E770FFD2}" type="datetimeFigureOut">
              <a:rPr lang="en-US" smtClean="0"/>
              <a:t>4/14/2021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322CDD-9D6C-4F63-9EC2-64822662410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10265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21071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71195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03550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36463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81016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97221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99922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61912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90564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42077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07083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593926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952739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438565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627293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040329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91491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Primer </a:t>
            </a:r>
            <a:r>
              <a:rPr lang="en-US" dirty="0" err="1"/>
              <a:t>gde</a:t>
            </a:r>
            <a:r>
              <a:rPr lang="en-US" dirty="0"/>
              <a:t> </a:t>
            </a:r>
            <a:r>
              <a:rPr lang="en-US" dirty="0" err="1"/>
              <a:t>nijedna</a:t>
            </a:r>
            <a:r>
              <a:rPr lang="en-US" dirty="0"/>
              <a:t> od </a:t>
            </a:r>
            <a:r>
              <a:rPr lang="en-US" dirty="0" err="1"/>
              <a:t>tabela</a:t>
            </a:r>
            <a:r>
              <a:rPr lang="en-US" dirty="0"/>
              <a:t> </a:t>
            </a:r>
            <a:r>
              <a:rPr lang="en-US" dirty="0" err="1"/>
              <a:t>nema</a:t>
            </a:r>
            <a:r>
              <a:rPr lang="en-US" dirty="0"/>
              <a:t> </a:t>
            </a:r>
            <a:r>
              <a:rPr lang="en-US" dirty="0" err="1"/>
              <a:t>veliki</a:t>
            </a:r>
            <a:r>
              <a:rPr lang="en-US" dirty="0"/>
              <a:t> </a:t>
            </a:r>
            <a:r>
              <a:rPr lang="en-US" dirty="0" err="1"/>
              <a:t>broj</a:t>
            </a:r>
            <a:r>
              <a:rPr lang="en-US" dirty="0"/>
              <a:t> </a:t>
            </a:r>
            <a:r>
              <a:rPr lang="en-US" dirty="0" err="1"/>
              <a:t>redova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180332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Primer </a:t>
            </a:r>
            <a:r>
              <a:rPr lang="en-US" dirty="0" err="1"/>
              <a:t>gde</a:t>
            </a:r>
            <a:r>
              <a:rPr lang="en-US" dirty="0"/>
              <a:t> </a:t>
            </a:r>
            <a:r>
              <a:rPr lang="en-US" dirty="0" err="1"/>
              <a:t>nijedna</a:t>
            </a:r>
            <a:r>
              <a:rPr lang="en-US" dirty="0"/>
              <a:t> od </a:t>
            </a:r>
            <a:r>
              <a:rPr lang="en-US" dirty="0" err="1"/>
              <a:t>tabela</a:t>
            </a:r>
            <a:r>
              <a:rPr lang="en-US" dirty="0"/>
              <a:t> </a:t>
            </a:r>
            <a:r>
              <a:rPr lang="en-US" dirty="0" err="1"/>
              <a:t>nema</a:t>
            </a:r>
            <a:r>
              <a:rPr lang="en-US" dirty="0"/>
              <a:t> </a:t>
            </a:r>
            <a:r>
              <a:rPr lang="en-US" dirty="0" err="1"/>
              <a:t>veliki</a:t>
            </a:r>
            <a:r>
              <a:rPr lang="en-US" dirty="0"/>
              <a:t> </a:t>
            </a:r>
            <a:r>
              <a:rPr lang="en-US" dirty="0" err="1"/>
              <a:t>broj</a:t>
            </a:r>
            <a:r>
              <a:rPr lang="en-US" dirty="0"/>
              <a:t> </a:t>
            </a:r>
            <a:r>
              <a:rPr lang="en-US" dirty="0" err="1"/>
              <a:t>redova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621458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797762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748007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77524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591293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09759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380783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787006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7463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644496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062058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312020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978173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59256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11576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08397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47646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27107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90904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91100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6800" y="2606040"/>
            <a:ext cx="10058400" cy="2743200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6800">
                <a:solidFill>
                  <a:schemeClr val="tx1"/>
                </a:solidFill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6800" y="5360437"/>
            <a:ext cx="10058400" cy="36576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b="1" cap="all" baseline="0">
                <a:solidFill>
                  <a:schemeClr val="accent1">
                    <a:lumMod val="75000"/>
                  </a:schemeClr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5888736"/>
            <a:ext cx="12192000" cy="109728"/>
          </a:xfrm>
          <a:prstGeom prst="rect">
            <a:avLst/>
          </a:prstGeom>
          <a:ln>
            <a:noFill/>
          </a:ln>
          <a:effectLst>
            <a:outerShdw blurRad="25400" dist="25400" dir="54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72EE9-AF66-483C-961F-59B9F002993E}" type="datetime1">
              <a:rPr lang="en-US" smtClean="0"/>
              <a:pPr/>
              <a:t>4/14/2021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25000" y="382230"/>
            <a:ext cx="1371600" cy="556136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400" y="382230"/>
            <a:ext cx="7863840" cy="556137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EAFD5-7FA3-40FB-875B-457FB46B25A4}" type="datetime1">
              <a:rPr lang="en-US" smtClean="0"/>
              <a:pPr/>
              <a:t>4/14/2021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D63E2-E931-4653-BB33-A910E07D11B2}" type="datetime1">
              <a:rPr lang="en-US" smtClean="0"/>
              <a:pPr/>
              <a:t>4/14/2021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1565829"/>
            <a:ext cx="5943600" cy="4114800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5400"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1" y="5682343"/>
            <a:ext cx="5943600" cy="410547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200" b="1" cap="all" baseline="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7707084" y="0"/>
            <a:ext cx="54864" cy="6858000"/>
          </a:xfrm>
          <a:prstGeom prst="rect">
            <a:avLst/>
          </a:prstGeom>
          <a:ln>
            <a:noFill/>
          </a:ln>
          <a:effectLst>
            <a:outerShdw blurRad="25400" dist="254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7761948" y="283"/>
            <a:ext cx="4427508" cy="6856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778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5400" y="1825625"/>
            <a:ext cx="4724400" cy="41179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4724400" cy="41179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A1F43-559A-4B47-A959-EFB6142CA3A9}" type="datetime1">
              <a:rPr lang="en-US" smtClean="0"/>
              <a:pPr/>
              <a:t>4/14/2021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28800"/>
            <a:ext cx="4727448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2470151"/>
            <a:ext cx="4727448" cy="34734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67628" y="1828800"/>
            <a:ext cx="4727448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69152" y="2470151"/>
            <a:ext cx="4727448" cy="34734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61AED-24AE-4AC7-940D-F7106D2788A3}" type="datetime1">
              <a:rPr lang="en-US" smtClean="0"/>
              <a:pPr/>
              <a:t>4/14/2021</a:t>
            </a:fld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25771-5E10-4A19-AB0E-909293152332}" type="datetime1">
              <a:rPr lang="en-US" smtClean="0"/>
              <a:pPr/>
              <a:t>4/14/2021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06FD5-B03F-45D5-A178-114C548C0032}" type="datetime1">
              <a:rPr lang="en-US" smtClean="0"/>
              <a:pPr/>
              <a:t>4/14/2021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7766439" y="283"/>
            <a:ext cx="4435717" cy="68562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1" y="2514600"/>
            <a:ext cx="3474720" cy="1600200"/>
          </a:xfrm>
        </p:spPr>
        <p:txBody>
          <a:bodyPr anchor="b"/>
          <a:lstStyle>
            <a:lvl1pPr>
              <a:defRPr sz="3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0302" y="685800"/>
            <a:ext cx="6126480" cy="5486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0" y="4343400"/>
            <a:ext cx="3474720" cy="1188720"/>
          </a:xfrm>
        </p:spPr>
        <p:txBody>
          <a:bodyPr>
            <a:normAutofit/>
          </a:bodyPr>
          <a:lstStyle>
            <a:lvl1pPr marL="0" indent="0">
              <a:spcBef>
                <a:spcPts val="8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7711702" y="0"/>
            <a:ext cx="54864" cy="6858000"/>
          </a:xfrm>
          <a:prstGeom prst="rect">
            <a:avLst/>
          </a:prstGeom>
          <a:ln>
            <a:noFill/>
          </a:ln>
          <a:effectLst>
            <a:outerShdw blurRad="25400" dist="254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012C0-B102-441D-AA86-2C80DFA84E68}" type="datetime1">
              <a:rPr lang="en-US" smtClean="0"/>
              <a:pPr/>
              <a:t>4/14/2021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7766439" y="283"/>
            <a:ext cx="4435717" cy="68562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0" y="2514600"/>
            <a:ext cx="3474720" cy="1600200"/>
          </a:xfrm>
        </p:spPr>
        <p:txBody>
          <a:bodyPr anchor="b"/>
          <a:lstStyle>
            <a:lvl1pPr>
              <a:defRPr sz="3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0" y="1325880"/>
            <a:ext cx="6858000" cy="4206240"/>
          </a:xfrm>
          <a:solidFill>
            <a:schemeClr val="bg2"/>
          </a:solidFill>
          <a:effectLst>
            <a:outerShdw blurRad="63500" sx="101000" sy="101000" algn="ctr" rotWithShape="0">
              <a:prstClr val="black">
                <a:alpha val="15000"/>
              </a:prstClr>
            </a:outerShdw>
          </a:effectLst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0" y="4343400"/>
            <a:ext cx="3474720" cy="1188720"/>
          </a:xfrm>
        </p:spPr>
        <p:txBody>
          <a:bodyPr>
            <a:normAutofit/>
          </a:bodyPr>
          <a:lstStyle>
            <a:lvl1pPr marL="0" indent="0">
              <a:spcBef>
                <a:spcPts val="8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E0B12-F9DE-47EF-A076-CF602073F1B2}" type="datetime1">
              <a:rPr lang="en-US" smtClean="0"/>
              <a:pPr/>
              <a:t>4/14/2021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7711702" y="0"/>
            <a:ext cx="54864" cy="6858000"/>
          </a:xfrm>
          <a:prstGeom prst="rect">
            <a:avLst/>
          </a:prstGeom>
          <a:ln>
            <a:noFill/>
          </a:ln>
          <a:effectLst>
            <a:outerShdw blurRad="25400" dist="254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7249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0" y="381000"/>
            <a:ext cx="96012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28800"/>
            <a:ext cx="96012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0" y="6419462"/>
            <a:ext cx="5181600" cy="2389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56170" y="6419462"/>
            <a:ext cx="1351383" cy="2389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C8B93266-8FB4-430B-8AE3-3A53F50E1A0B}" type="datetime1">
              <a:rPr lang="en-US" smtClean="0"/>
              <a:pPr/>
              <a:t>4/14/2021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198358" y="6419462"/>
            <a:ext cx="698241" cy="2389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6257036"/>
            <a:ext cx="12192000" cy="54864"/>
          </a:xfrm>
          <a:prstGeom prst="rect">
            <a:avLst/>
          </a:prstGeom>
          <a:ln>
            <a:noFill/>
          </a:ln>
          <a:effectLst>
            <a:innerShdw blurRad="25400" dist="12700" dir="16200000">
              <a:schemeClr val="accent1">
                <a:lumMod val="5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 cap="all" baseline="0">
          <a:solidFill>
            <a:schemeClr val="accent1"/>
          </a:solidFill>
          <a:effectLst>
            <a:outerShdw blurRad="38100" dist="25400" dir="18900000" algn="bl" rotWithShape="0">
              <a:schemeClr val="bg1">
                <a:alpha val="80000"/>
              </a:schemeClr>
            </a:outerShdw>
          </a:effectLst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9436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8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10312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3774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423160" indent="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10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6800" y="2606040"/>
            <a:ext cx="10058400" cy="1877060"/>
          </a:xfrm>
        </p:spPr>
        <p:txBody>
          <a:bodyPr>
            <a:normAutofit/>
          </a:bodyPr>
          <a:lstStyle/>
          <a:p>
            <a:pPr algn="ctr"/>
            <a:r>
              <a:rPr lang="en-US" sz="4400" dirty="0" err="1"/>
              <a:t>Obrada</a:t>
            </a:r>
            <a:r>
              <a:rPr lang="en-US" sz="4400" dirty="0"/>
              <a:t> </a:t>
            </a:r>
            <a:r>
              <a:rPr lang="en-US" sz="4400" dirty="0" err="1"/>
              <a:t>upita</a:t>
            </a:r>
            <a:r>
              <a:rPr lang="en-US" sz="4400" dirty="0"/>
              <a:t> </a:t>
            </a:r>
            <a:r>
              <a:rPr lang="en-US" sz="4400" dirty="0" err="1"/>
              <a:t>kod</a:t>
            </a:r>
            <a:r>
              <a:rPr lang="en-US" sz="4400" dirty="0"/>
              <a:t> </a:t>
            </a:r>
            <a:r>
              <a:rPr lang="en-US" sz="4400" dirty="0" err="1"/>
              <a:t>postgresql</a:t>
            </a:r>
            <a:r>
              <a:rPr lang="en-US" sz="4400" dirty="0"/>
              <a:t>-a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6800" y="4814337"/>
            <a:ext cx="10058400" cy="365760"/>
          </a:xfrm>
        </p:spPr>
        <p:txBody>
          <a:bodyPr/>
          <a:lstStyle/>
          <a:p>
            <a:pPr algn="ctr"/>
            <a:r>
              <a:rPr lang="en-US" dirty="0" err="1"/>
              <a:t>Seminarski</a:t>
            </a:r>
            <a:r>
              <a:rPr lang="en-US" dirty="0"/>
              <a:t> rad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2050" name="image24.png" descr="elektronski fakultet logo 230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1413" y="163512"/>
            <a:ext cx="711200" cy="712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9" name="image65.png" descr="&amp;Bcy;&amp;rcy;&amp;ocy;&amp;jsercy; &amp;scy;&amp;lcy;&amp;ocy;&amp;bcy;&amp;ocy;&amp;dcy;&amp;ncy;&amp;icy;&amp;khcy; &amp;mcy;&amp;iecy;&amp;scy;&amp;tcy;&amp;acy; &amp;zcy;&amp;acy; &amp;scy;&amp;iecy;&amp;pcy;&amp;tcy;&amp;iecy;&amp;mcy;&amp;bcy;&amp;acy;&amp;rcy;&amp;scy;&amp;kcy;&amp;icy; &amp;ucy;&amp;pcy;&amp;icy;&amp;scy;&amp;ncy;&amp;icy; &amp;rcy;&amp;ocy;&amp;kcy; 201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28600"/>
            <a:ext cx="715963" cy="712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4102505" y="59323"/>
            <a:ext cx="3986989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Univerzitet u Nišu, </a:t>
            </a:r>
            <a:r>
              <a:rPr kumimoji="0" lang="sr-Latn-RS" altLang="en-US" sz="1600" b="1" i="0" u="none" strike="noStrike" cap="none" normalizeH="0" baseline="0" noProof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Elektronski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fakultet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4572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Katedra za računarstvo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066800" y="6204635"/>
            <a:ext cx="9880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		</a:t>
            </a:r>
            <a:r>
              <a:rPr lang="sr-Latn-R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                               Stefan</a:t>
            </a:r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Živić</a:t>
            </a:r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698		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226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63500"/>
            <a:ext cx="9601200" cy="876300"/>
          </a:xfrm>
        </p:spPr>
        <p:txBody>
          <a:bodyPr/>
          <a:lstStyle/>
          <a:p>
            <a:r>
              <a:rPr lang="sr-Latn-RS" dirty="0"/>
              <a:t>Planiranje izvršenja upita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1700" y="1181100"/>
            <a:ext cx="9601200" cy="473710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sr-Latn-RS" sz="2800" dirty="0"/>
              <a:t>Jedan upit se može izršiti na mnogo načina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sr-Latn-RS" sz="2800" dirty="0"/>
              <a:t>Zadatak planera – kreiranje optimalnog plana izvršenja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sr-Latn-RS" sz="2800" dirty="0"/>
              <a:t>Ako je moguće ispitaće se svaki put izvšenja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sr-Latn-RS" sz="2800" dirty="0"/>
              <a:t>Ako nije, koristi se </a:t>
            </a:r>
            <a:r>
              <a:rPr lang="sr-Latn-RS" sz="2800" i="1" dirty="0"/>
              <a:t>Genetic Query Optimizer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sr-Latn-RS" sz="2800" dirty="0"/>
              <a:t>Mogu se kreirati specifični (custom) ili generički (opšti) planovi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sr-Latn-RS" sz="2800" dirty="0"/>
              <a:t>Planovi se mogu keširati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sr-Latn-RS" sz="2800" dirty="0"/>
              <a:t>Izlaz – </a:t>
            </a:r>
            <a:r>
              <a:rPr lang="sr-Latn-RS" sz="2800" i="1" dirty="0"/>
              <a:t>stablo plana / plan tree</a:t>
            </a:r>
          </a:p>
        </p:txBody>
      </p:sp>
    </p:spTree>
    <p:extLst>
      <p:ext uri="{BB962C8B-B14F-4D97-AF65-F5344CB8AC3E}">
        <p14:creationId xmlns:p14="http://schemas.microsoft.com/office/powerpoint/2010/main" val="1115236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63500"/>
            <a:ext cx="9601200" cy="876300"/>
          </a:xfrm>
        </p:spPr>
        <p:txBody>
          <a:bodyPr/>
          <a:lstStyle/>
          <a:p>
            <a:r>
              <a:rPr lang="sr-Latn-RS" dirty="0"/>
              <a:t>izvršenjE upita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1700" y="1181100"/>
            <a:ext cx="9601200" cy="473710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sr-Latn-RS" sz="2800" dirty="0"/>
              <a:t>Stablo plana se rekurzivno obrađuje i sakupljaju se redovi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sr-Latn-RS" sz="2800" i="1" dirty="0"/>
              <a:t>Demand-pull pipeline mechanism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sr-Latn-RS" sz="2800" dirty="0"/>
              <a:t>Primer: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sr-Latn-RS" sz="2800" dirty="0"/>
              <a:t>Koren je MergeJoin čvor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sr-Latn-RS" sz="2800" dirty="0"/>
              <a:t>Uzima se po jedan red iz oba podstabla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sr-Latn-RS" sz="2800" dirty="0"/>
              <a:t>Levo podstablo : Sort čvor  - još uvek nema dobijanja redova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sr-Latn-RS" sz="2800" dirty="0"/>
              <a:t>Sledeći čvor u dubinu – SeqScan koji čita podatke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sr-Latn-RS" sz="2800" dirty="0"/>
          </a:p>
        </p:txBody>
      </p:sp>
    </p:spTree>
    <p:extLst>
      <p:ext uri="{BB962C8B-B14F-4D97-AF65-F5344CB8AC3E}">
        <p14:creationId xmlns:p14="http://schemas.microsoft.com/office/powerpoint/2010/main" val="1410049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" dur="250" autoRev="1" fill="remov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4" dur="250" autoRev="1" fill="remov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5" dur="250" autoRev="1" fill="remov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250" autoRev="1" fill="remov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63500"/>
            <a:ext cx="9601200" cy="876300"/>
          </a:xfrm>
        </p:spPr>
        <p:txBody>
          <a:bodyPr/>
          <a:lstStyle/>
          <a:p>
            <a:r>
              <a:rPr lang="sr-Latn-RS" dirty="0"/>
              <a:t>izvršenjE upita – 2.deo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1700" y="1181100"/>
            <a:ext cx="9601200" cy="473710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sr-Latn-RS" sz="2800" dirty="0"/>
              <a:t>Primer nastavak: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sr-Latn-RS" sz="2800" dirty="0"/>
              <a:t>Jedan red se vraća u pozivajući Sort čvor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sr-Latn-RS" sz="2800" dirty="0"/>
              <a:t>Sort poziva SeqScan čvor sve dok ne dobije sve redove( dok se ne vrati null)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sr-Latn-RS" sz="2800" dirty="0"/>
              <a:t>Sort vrši sortitanje i vraća prvi red svom roditeljskom čvoru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sr-Latn-RS" sz="2800" dirty="0"/>
              <a:t>Ostali redovi se čuvaju u sortiranom redosledu do sledećeg pozivanja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sr-Latn-RS" sz="2800" dirty="0"/>
              <a:t>Prelazi se na desno podstablo  i redovi se spajaju (ako je to moguće)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sr-Latn-RS" sz="2800" dirty="0"/>
          </a:p>
        </p:txBody>
      </p:sp>
    </p:spTree>
    <p:extLst>
      <p:ext uri="{BB962C8B-B14F-4D97-AF65-F5344CB8AC3E}">
        <p14:creationId xmlns:p14="http://schemas.microsoft.com/office/powerpoint/2010/main" val="1261356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381000"/>
            <a:ext cx="9601200" cy="876300"/>
          </a:xfrm>
        </p:spPr>
        <p:txBody>
          <a:bodyPr/>
          <a:lstStyle/>
          <a:p>
            <a:r>
              <a:rPr lang="sr-Latn-RS" dirty="0"/>
              <a:t>Keširanje podataka pri obradi upita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1700" y="1257300"/>
            <a:ext cx="9601200" cy="4889500"/>
          </a:xfrm>
        </p:spPr>
        <p:txBody>
          <a:bodyPr>
            <a:normAutofit/>
          </a:bodyPr>
          <a:lstStyle/>
          <a:p>
            <a:r>
              <a:rPr lang="sr-Latn-RS" sz="2800" dirty="0"/>
              <a:t>Veći deo dodeljene memorije ostavlja se na upravljanje operativnom sistemu</a:t>
            </a:r>
          </a:p>
          <a:p>
            <a:r>
              <a:rPr lang="sr-Latn-RS" sz="2800" dirty="0"/>
              <a:t>Postgres upravlja delom koji se naziva „</a:t>
            </a:r>
            <a:r>
              <a:rPr lang="sr-Latn-RS" sz="2800" i="1" dirty="0"/>
              <a:t>Shared buffer cache“</a:t>
            </a:r>
            <a:endParaRPr lang="sr-Latn-RS" sz="2800" dirty="0"/>
          </a:p>
          <a:p>
            <a:r>
              <a:rPr lang="sr-Latn-RS" sz="2800" dirty="0"/>
              <a:t>Podaci su organizovani u stranicam veličine 8KB</a:t>
            </a:r>
          </a:p>
          <a:p>
            <a:r>
              <a:rPr lang="sr-Latn-RS" sz="2800" dirty="0"/>
              <a:t>Jedna stranica sadrži više redova i meta podatke</a:t>
            </a:r>
          </a:p>
          <a:p>
            <a:r>
              <a:rPr lang="sr-Latn-RS" sz="2800" dirty="0"/>
              <a:t>PostgreSQL kešira</a:t>
            </a:r>
          </a:p>
          <a:p>
            <a:pPr lvl="1"/>
            <a:r>
              <a:rPr lang="sr-Latn-RS" sz="2600" dirty="0"/>
              <a:t>Podatke iz tabele</a:t>
            </a:r>
          </a:p>
          <a:p>
            <a:pPr lvl="1"/>
            <a:r>
              <a:rPr lang="sr-Latn-RS" sz="2600" dirty="0"/>
              <a:t>Indekse</a:t>
            </a:r>
          </a:p>
          <a:p>
            <a:pPr lvl="1"/>
            <a:r>
              <a:rPr lang="sr-Latn-RS" sz="2600" dirty="0"/>
              <a:t>Plonove izvršenja</a:t>
            </a:r>
          </a:p>
          <a:p>
            <a:pPr marL="45720" indent="0">
              <a:buNone/>
            </a:pPr>
            <a:endParaRPr lang="sr-Latn-RS" sz="2800" dirty="0"/>
          </a:p>
        </p:txBody>
      </p:sp>
    </p:spTree>
    <p:extLst>
      <p:ext uri="{BB962C8B-B14F-4D97-AF65-F5344CB8AC3E}">
        <p14:creationId xmlns:p14="http://schemas.microsoft.com/office/powerpoint/2010/main" val="1140933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1700" y="165099"/>
            <a:ext cx="9601200" cy="901701"/>
          </a:xfrm>
        </p:spPr>
        <p:txBody>
          <a:bodyPr>
            <a:normAutofit fontScale="90000"/>
          </a:bodyPr>
          <a:lstStyle/>
          <a:p>
            <a:pPr algn="ctr"/>
            <a:r>
              <a:rPr lang="sr-Latn-RS" dirty="0"/>
              <a:t>Keširanje podataka pri obradi upita – organizacija memorije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1700" y="1295400"/>
            <a:ext cx="5651500" cy="4851400"/>
          </a:xfrm>
        </p:spPr>
        <p:txBody>
          <a:bodyPr>
            <a:normAutofit/>
          </a:bodyPr>
          <a:lstStyle/>
          <a:p>
            <a:r>
              <a:rPr lang="sr-Latn-RS" sz="2800" dirty="0"/>
              <a:t>Dve vrste keša zbog različite strategije dodavanja i brisanja</a:t>
            </a:r>
          </a:p>
          <a:p>
            <a:r>
              <a:rPr lang="sr-Latn-RS" sz="2800" dirty="0"/>
              <a:t>OS keš – </a:t>
            </a:r>
            <a:r>
              <a:rPr lang="sr-Latn-RS" sz="2800" i="1" dirty="0"/>
              <a:t>LRU</a:t>
            </a:r>
          </a:p>
          <a:p>
            <a:r>
              <a:rPr lang="sr-Latn-RS" sz="2800" dirty="0"/>
              <a:t>PG shared buffers – </a:t>
            </a:r>
            <a:r>
              <a:rPr lang="sr-Latn-RS" sz="2800" i="1" dirty="0"/>
              <a:t>Clock sweep</a:t>
            </a:r>
          </a:p>
          <a:p>
            <a:r>
              <a:rPr lang="sr-Latn-RS" sz="2800" dirty="0"/>
              <a:t>Različite strategije – Bolje perfromanse</a:t>
            </a:r>
            <a:endParaRPr lang="sr-Latn-RS" sz="2600" dirty="0"/>
          </a:p>
          <a:p>
            <a:pPr marL="45720" indent="0">
              <a:buNone/>
            </a:pPr>
            <a:endParaRPr lang="sr-Latn-RS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9EB6A5-72E3-4BA3-A79D-918439EB77AA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1295400"/>
            <a:ext cx="4996921" cy="43624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23922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381000"/>
            <a:ext cx="9601200" cy="876300"/>
          </a:xfrm>
        </p:spPr>
        <p:txBody>
          <a:bodyPr>
            <a:normAutofit fontScale="90000"/>
          </a:bodyPr>
          <a:lstStyle/>
          <a:p>
            <a:r>
              <a:rPr lang="sr-Latn-RS" dirty="0"/>
              <a:t>Obrada parametrizovanih upita i pripremljenih naredbi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1700" y="1257300"/>
            <a:ext cx="9601200" cy="4889500"/>
          </a:xfrm>
        </p:spPr>
        <p:txBody>
          <a:bodyPr>
            <a:normAutofit/>
          </a:bodyPr>
          <a:lstStyle/>
          <a:p>
            <a:r>
              <a:rPr lang="sr-Latn-RS" sz="2800" dirty="0"/>
              <a:t>Pripremljene naredbe – upiti kod koji se umesto konkretnih vrednosti parametara imaju „placeholdere“ koji se menjaju vrednostima u fazi izvršenja upita </a:t>
            </a:r>
          </a:p>
          <a:p>
            <a:r>
              <a:rPr lang="sr-Latn-RS" sz="2800" dirty="0"/>
              <a:t>Kreiraju se sa PREPARE, izvršavaju sa EXECUTE</a:t>
            </a:r>
          </a:p>
          <a:p>
            <a:r>
              <a:rPr lang="sr-Latn-RS" sz="2800" dirty="0"/>
              <a:t>Posao obrade upita dele u 2 faze</a:t>
            </a:r>
          </a:p>
          <a:p>
            <a:r>
              <a:rPr lang="sr-Latn-RS" sz="2800" dirty="0"/>
              <a:t>Korišćenje pripremljenih naredbi dovodi do toga da se preskoče prve 3 faze u obradi upita</a:t>
            </a:r>
          </a:p>
          <a:p>
            <a:r>
              <a:rPr lang="sr-Latn-RS" sz="2800" dirty="0"/>
              <a:t>Potencijalno i planiranje</a:t>
            </a:r>
          </a:p>
          <a:p>
            <a:pPr marL="45720" indent="0">
              <a:buNone/>
            </a:pPr>
            <a:endParaRPr lang="sr-Latn-RS" sz="2800" dirty="0"/>
          </a:p>
        </p:txBody>
      </p:sp>
    </p:spTree>
    <p:extLst>
      <p:ext uri="{BB962C8B-B14F-4D97-AF65-F5344CB8AC3E}">
        <p14:creationId xmlns:p14="http://schemas.microsoft.com/office/powerpoint/2010/main" val="3561635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381000"/>
            <a:ext cx="9601200" cy="876300"/>
          </a:xfrm>
        </p:spPr>
        <p:txBody>
          <a:bodyPr>
            <a:normAutofit fontScale="90000"/>
          </a:bodyPr>
          <a:lstStyle/>
          <a:p>
            <a:r>
              <a:rPr lang="sr-Latn-RS" dirty="0"/>
              <a:t>Obrada parametrizovanih upita i pripremljenih naredbi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1700" y="1257300"/>
            <a:ext cx="9601200" cy="4889500"/>
          </a:xfrm>
        </p:spPr>
        <p:txBody>
          <a:bodyPr>
            <a:normAutofit/>
          </a:bodyPr>
          <a:lstStyle/>
          <a:p>
            <a:r>
              <a:rPr lang="sr-Latn-RS" sz="2800" dirty="0"/>
              <a:t>Izvršavaju se na jedan od dva načina :</a:t>
            </a:r>
          </a:p>
          <a:p>
            <a:pPr lvl="1"/>
            <a:r>
              <a:rPr lang="sr-Latn-RS" sz="2600" dirty="0"/>
              <a:t>Pomoću specifičnog plana</a:t>
            </a:r>
          </a:p>
          <a:p>
            <a:pPr lvl="1"/>
            <a:r>
              <a:rPr lang="sr-Latn-RS" sz="2600" dirty="0"/>
              <a:t>Pomoću generičkog plana</a:t>
            </a:r>
          </a:p>
          <a:p>
            <a:r>
              <a:rPr lang="sr-Latn-RS" sz="2800" dirty="0"/>
              <a:t>Specifičan plan – optimalniji</a:t>
            </a:r>
          </a:p>
          <a:p>
            <a:r>
              <a:rPr lang="sr-Latn-RS" sz="2800" dirty="0"/>
              <a:t>Generički plan – preskače se faza planiranja</a:t>
            </a:r>
          </a:p>
          <a:p>
            <a:r>
              <a:rPr lang="sr-Latn-RS" sz="2800" dirty="0"/>
              <a:t>PostgreSQL koristi strategiju koja predstavlja kompromis ova dva rešenja</a:t>
            </a:r>
          </a:p>
          <a:p>
            <a:r>
              <a:rPr lang="sr-Latn-RS" sz="2800" dirty="0"/>
              <a:t>Promenljivom </a:t>
            </a:r>
            <a:r>
              <a:rPr lang="sr-Latn-RS" sz="2800" i="1" dirty="0"/>
              <a:t>plan_cache_mode </a:t>
            </a:r>
            <a:r>
              <a:rPr lang="sr-Latn-RS" sz="2800" dirty="0"/>
              <a:t>može se forisrati korišćenje jedne od dve strategije</a:t>
            </a:r>
          </a:p>
        </p:txBody>
      </p:sp>
    </p:spTree>
    <p:extLst>
      <p:ext uri="{BB962C8B-B14F-4D97-AF65-F5344CB8AC3E}">
        <p14:creationId xmlns:p14="http://schemas.microsoft.com/office/powerpoint/2010/main" val="778593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56D978D8-2BDE-491B-9AD3-DF4ADA779D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9433" y="108055"/>
            <a:ext cx="9601200" cy="647701"/>
          </a:xfrm>
        </p:spPr>
        <p:txBody>
          <a:bodyPr>
            <a:noAutofit/>
          </a:bodyPr>
          <a:lstStyle/>
          <a:p>
            <a:pPr algn="ctr"/>
            <a:r>
              <a:rPr lang="sr-Latn-RS" sz="2400" dirty="0"/>
              <a:t>PRIMER parametrizovani upit – prvih 5 izvršenja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27494E-80F7-4174-AA77-E46220FDDE6B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55756"/>
            <a:ext cx="12192000" cy="5357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729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56D978D8-2BDE-491B-9AD3-DF4ADA779D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9433" y="108055"/>
            <a:ext cx="9601200" cy="647701"/>
          </a:xfrm>
        </p:spPr>
        <p:txBody>
          <a:bodyPr>
            <a:noAutofit/>
          </a:bodyPr>
          <a:lstStyle/>
          <a:p>
            <a:pPr algn="ctr"/>
            <a:r>
              <a:rPr lang="sr-Latn-RS" sz="2400" dirty="0"/>
              <a:t>PRIMER parametrizovani upit – prvih 6. izvršenje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C3F2E0-D6C7-4625-A757-4FCB632E95DD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55756"/>
            <a:ext cx="12192000" cy="5492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1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56D978D8-2BDE-491B-9AD3-DF4ADA779D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9433" y="0"/>
            <a:ext cx="9601200" cy="647701"/>
          </a:xfrm>
        </p:spPr>
        <p:txBody>
          <a:bodyPr>
            <a:normAutofit/>
          </a:bodyPr>
          <a:lstStyle/>
          <a:p>
            <a:pPr algn="ctr"/>
            <a:r>
              <a:rPr lang="sr-Latn-RS" dirty="0"/>
              <a:t>PRIMERI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518FC49-22BA-43F9-869A-C3B0994D98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8016" y="889000"/>
            <a:ext cx="11104033" cy="3767667"/>
          </a:xfrm>
        </p:spPr>
        <p:txBody>
          <a:bodyPr>
            <a:normAutofit/>
          </a:bodyPr>
          <a:lstStyle/>
          <a:p>
            <a:endParaRPr lang="sr-Latn-RS" i="1" dirty="0"/>
          </a:p>
          <a:p>
            <a:r>
              <a:rPr lang="sr-Latn-RS" dirty="0"/>
              <a:t>1. Primer – Obrada  upita kroz faze</a:t>
            </a:r>
          </a:p>
          <a:p>
            <a:r>
              <a:rPr lang="en-US" i="1" dirty="0"/>
              <a:t>SELECT</a:t>
            </a:r>
            <a:r>
              <a:rPr lang="sr-Latn-RS" i="1" dirty="0"/>
              <a:t> id, loads.“loadTypeId“</a:t>
            </a:r>
            <a:endParaRPr lang="en-US" dirty="0"/>
          </a:p>
          <a:p>
            <a:pPr marL="45720" indent="0">
              <a:buNone/>
            </a:pPr>
            <a:r>
              <a:rPr lang="sr-Latn-RS" i="1" dirty="0"/>
              <a:t>	</a:t>
            </a:r>
            <a:r>
              <a:rPr lang="en-US" i="1" dirty="0"/>
              <a:t>from </a:t>
            </a:r>
            <a:r>
              <a:rPr lang="sr-Latn-RS" i="1" dirty="0"/>
              <a:t>loads</a:t>
            </a:r>
            <a:endParaRPr lang="en-US" dirty="0"/>
          </a:p>
          <a:p>
            <a:pPr marL="45720" indent="0">
              <a:buNone/>
            </a:pPr>
            <a:r>
              <a:rPr lang="sr-Latn-RS" i="1" dirty="0"/>
              <a:t>	WHERE id </a:t>
            </a:r>
            <a:r>
              <a:rPr lang="en-US" i="1" dirty="0"/>
              <a:t>&lt; 100</a:t>
            </a:r>
            <a:endParaRPr lang="en-US" dirty="0"/>
          </a:p>
          <a:p>
            <a:pPr marL="45720" indent="0">
              <a:buNone/>
            </a:pPr>
            <a:r>
              <a:rPr lang="sr-Latn-RS" i="1" dirty="0"/>
              <a:t>	</a:t>
            </a:r>
            <a:r>
              <a:rPr lang="en-US" i="1" dirty="0"/>
              <a:t>ORDER BY loads.”</a:t>
            </a:r>
            <a:r>
              <a:rPr lang="en-US" i="1" dirty="0" err="1"/>
              <a:t>shipperId</a:t>
            </a:r>
            <a:r>
              <a:rPr lang="en-US" i="1" dirty="0"/>
              <a:t>”;</a:t>
            </a:r>
            <a:endParaRPr lang="en-US" dirty="0"/>
          </a:p>
          <a:p>
            <a:pPr marL="45720" indent="0" algn="ctr">
              <a:buNone/>
            </a:pPr>
            <a:endParaRPr lang="en-US" sz="2600" dirty="0"/>
          </a:p>
          <a:p>
            <a:pPr marL="45720" indent="0">
              <a:buNone/>
            </a:pPr>
            <a:endParaRPr lang="sr-Latn-RS" sz="2800" dirty="0"/>
          </a:p>
        </p:txBody>
      </p:sp>
    </p:spTree>
    <p:extLst>
      <p:ext uri="{BB962C8B-B14F-4D97-AF65-F5344CB8AC3E}">
        <p14:creationId xmlns:p14="http://schemas.microsoft.com/office/powerpoint/2010/main" val="1462658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Sadržaj prezentacije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sr-Latn-RS" sz="2800" dirty="0"/>
              <a:t>Obrada upita</a:t>
            </a:r>
          </a:p>
          <a:p>
            <a:r>
              <a:rPr lang="sr-Latn-RS" sz="2800" dirty="0"/>
              <a:t>Obrada upita kod PostgreSQL</a:t>
            </a:r>
            <a:endParaRPr lang="en-US" sz="2800" dirty="0"/>
          </a:p>
          <a:p>
            <a:r>
              <a:rPr lang="en-US" sz="2800" dirty="0"/>
              <a:t>Faze u </a:t>
            </a:r>
            <a:r>
              <a:rPr lang="en-US" sz="2800" dirty="0" err="1"/>
              <a:t>obradi</a:t>
            </a:r>
            <a:r>
              <a:rPr lang="en-US" sz="2800" dirty="0"/>
              <a:t> </a:t>
            </a:r>
            <a:r>
              <a:rPr lang="en-US" sz="2800" dirty="0" err="1"/>
              <a:t>upitaKe</a:t>
            </a:r>
            <a:r>
              <a:rPr lang="sr-Latn-RS" sz="2800" dirty="0"/>
              <a:t>širanje podataka pri obradi upita</a:t>
            </a:r>
          </a:p>
          <a:p>
            <a:r>
              <a:rPr lang="sr-Latn-RS" sz="2800" dirty="0"/>
              <a:t>Realizacija parametrizovanih upita i pripremljinih naredbi</a:t>
            </a:r>
          </a:p>
          <a:p>
            <a:r>
              <a:rPr lang="sr-Latn-RS" sz="2800" dirty="0"/>
              <a:t>Primeri obrade upita</a:t>
            </a:r>
          </a:p>
        </p:txBody>
      </p:sp>
    </p:spTree>
    <p:extLst>
      <p:ext uri="{BB962C8B-B14F-4D97-AF65-F5344CB8AC3E}">
        <p14:creationId xmlns:p14="http://schemas.microsoft.com/office/powerpoint/2010/main" val="142462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63500"/>
            <a:ext cx="9601200" cy="876300"/>
          </a:xfrm>
        </p:spPr>
        <p:txBody>
          <a:bodyPr/>
          <a:lstStyle/>
          <a:p>
            <a:r>
              <a:rPr lang="sr-Latn-RS" dirty="0"/>
              <a:t>PRIMER Obrade upita kroz faze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7C7A7E7-A9C8-419F-9C28-F82B074B3AE4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244600"/>
            <a:ext cx="9855199" cy="4631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670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63500"/>
            <a:ext cx="9601200" cy="876300"/>
          </a:xfrm>
        </p:spPr>
        <p:txBody>
          <a:bodyPr/>
          <a:lstStyle/>
          <a:p>
            <a:r>
              <a:rPr lang="sr-Latn-RS" dirty="0"/>
              <a:t>PRIMER Obrade upita kroz faze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895413-7961-4C59-B230-05DF027875F1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067" y="939800"/>
            <a:ext cx="10270066" cy="5156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640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A38F019-7692-44C7-9193-17B5CA01129D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24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502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9698" y="0"/>
            <a:ext cx="9601200" cy="719667"/>
          </a:xfrm>
        </p:spPr>
        <p:txBody>
          <a:bodyPr/>
          <a:lstStyle/>
          <a:p>
            <a:r>
              <a:rPr lang="sr-Latn-RS" dirty="0"/>
              <a:t>PRIMER Obrade upita kroz faze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9AC6E4-DF8F-4E94-99B5-92A9378A9F7C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698" y="2295525"/>
            <a:ext cx="8841635" cy="3783542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A61110D-2350-40BE-8714-E7C6A9F15E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0133" y="939800"/>
            <a:ext cx="9601200" cy="1464733"/>
          </a:xfrm>
        </p:spPr>
        <p:txBody>
          <a:bodyPr>
            <a:normAutofit/>
          </a:bodyPr>
          <a:lstStyle/>
          <a:p>
            <a:r>
              <a:rPr lang="sr-Latn-RS" sz="2800" dirty="0"/>
              <a:t>Ako upit koji je dat kao primer bude analiziran sa EXPLAIN može se videti rezultat :</a:t>
            </a:r>
          </a:p>
        </p:txBody>
      </p:sp>
    </p:spTree>
    <p:extLst>
      <p:ext uri="{BB962C8B-B14F-4D97-AF65-F5344CB8AC3E}">
        <p14:creationId xmlns:p14="http://schemas.microsoft.com/office/powerpoint/2010/main" val="2044581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19C87AB-D960-4812-98B5-E3D8522E4296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282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201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56D978D8-2BDE-491B-9AD3-DF4ADA779D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9433" y="0"/>
            <a:ext cx="9601200" cy="647701"/>
          </a:xfrm>
        </p:spPr>
        <p:txBody>
          <a:bodyPr>
            <a:normAutofit/>
          </a:bodyPr>
          <a:lstStyle/>
          <a:p>
            <a:pPr algn="ctr"/>
            <a:r>
              <a:rPr lang="sr-Latn-RS" dirty="0"/>
              <a:t>PRIMERI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518FC49-22BA-43F9-869A-C3B0994D98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8016" y="889000"/>
            <a:ext cx="11104033" cy="2937933"/>
          </a:xfrm>
        </p:spPr>
        <p:txBody>
          <a:bodyPr>
            <a:normAutofit/>
          </a:bodyPr>
          <a:lstStyle/>
          <a:p>
            <a:r>
              <a:rPr lang="en-US" i="1" dirty="0"/>
              <a:t>SELECT </a:t>
            </a:r>
            <a:r>
              <a:rPr lang="en-US" i="1" dirty="0" err="1"/>
              <a:t>user_details.”name</a:t>
            </a:r>
            <a:r>
              <a:rPr lang="en-US" i="1" dirty="0"/>
              <a:t>”, </a:t>
            </a:r>
            <a:r>
              <a:rPr lang="en-US" i="1" dirty="0" err="1"/>
              <a:t>users.”username</a:t>
            </a:r>
            <a:r>
              <a:rPr lang="en-US" i="1" dirty="0"/>
              <a:t>”, </a:t>
            </a:r>
            <a:r>
              <a:rPr lang="en-US" i="1" dirty="0" err="1"/>
              <a:t>organization.”name</a:t>
            </a:r>
            <a:r>
              <a:rPr lang="en-US" i="1" dirty="0"/>
              <a:t>”</a:t>
            </a:r>
            <a:endParaRPr lang="en-US" dirty="0"/>
          </a:p>
          <a:p>
            <a:pPr marL="45720" indent="0">
              <a:buNone/>
            </a:pPr>
            <a:r>
              <a:rPr lang="sr-Latn-RS" i="1" dirty="0"/>
              <a:t>	</a:t>
            </a:r>
            <a:r>
              <a:rPr lang="en-US" i="1" dirty="0"/>
              <a:t>from users</a:t>
            </a:r>
            <a:endParaRPr lang="en-US" dirty="0"/>
          </a:p>
          <a:p>
            <a:pPr marL="45720" indent="0">
              <a:buNone/>
            </a:pPr>
            <a:r>
              <a:rPr lang="sr-Latn-RS" i="1" dirty="0"/>
              <a:t>	</a:t>
            </a:r>
            <a:r>
              <a:rPr lang="en-US" i="1" dirty="0"/>
              <a:t>join </a:t>
            </a:r>
            <a:r>
              <a:rPr lang="en-US" i="1" dirty="0" err="1"/>
              <a:t>user_details</a:t>
            </a:r>
            <a:r>
              <a:rPr lang="en-US" i="1" dirty="0"/>
              <a:t> on ( users.id = user_details.”</a:t>
            </a:r>
            <a:r>
              <a:rPr lang="en-US" i="1" dirty="0" err="1"/>
              <a:t>userId</a:t>
            </a:r>
            <a:r>
              <a:rPr lang="en-US" i="1" dirty="0"/>
              <a:t>” )</a:t>
            </a:r>
            <a:endParaRPr lang="en-US" dirty="0"/>
          </a:p>
          <a:p>
            <a:pPr marL="45720" indent="0">
              <a:buNone/>
            </a:pPr>
            <a:r>
              <a:rPr lang="sr-Latn-RS" i="1" dirty="0"/>
              <a:t>	</a:t>
            </a:r>
            <a:r>
              <a:rPr lang="en-US" i="1" dirty="0"/>
              <a:t>join shippers on ( users.”</a:t>
            </a:r>
            <a:r>
              <a:rPr lang="en-US" i="1" dirty="0" err="1"/>
              <a:t>organizationId</a:t>
            </a:r>
            <a:r>
              <a:rPr lang="en-US" i="1" dirty="0"/>
              <a:t>” = shippers.”</a:t>
            </a:r>
            <a:r>
              <a:rPr lang="en-US" i="1" dirty="0" err="1"/>
              <a:t>organizationId</a:t>
            </a:r>
            <a:r>
              <a:rPr lang="en-US" i="1" dirty="0"/>
              <a:t>”</a:t>
            </a:r>
            <a:endParaRPr lang="en-US" dirty="0"/>
          </a:p>
          <a:p>
            <a:pPr marL="45720" indent="0">
              <a:buNone/>
            </a:pPr>
            <a:r>
              <a:rPr lang="sr-Latn-RS" i="1" dirty="0"/>
              <a:t>	</a:t>
            </a:r>
            <a:r>
              <a:rPr lang="en-US" i="1" dirty="0"/>
              <a:t>join organizations on ( users.”</a:t>
            </a:r>
            <a:r>
              <a:rPr lang="en-US" i="1" dirty="0" err="1"/>
              <a:t>organizationsId</a:t>
            </a:r>
            <a:r>
              <a:rPr lang="en-US" i="1" dirty="0"/>
              <a:t>” = organizations.id ) ;</a:t>
            </a:r>
            <a:endParaRPr lang="en-US" dirty="0"/>
          </a:p>
          <a:p>
            <a:pPr marL="45720" indent="0" algn="ctr">
              <a:buNone/>
            </a:pPr>
            <a:endParaRPr lang="en-US" sz="2600" dirty="0"/>
          </a:p>
          <a:p>
            <a:pPr marL="45720" indent="0">
              <a:buNone/>
            </a:pPr>
            <a:endParaRPr lang="sr-Latn-RS" sz="2800" dirty="0"/>
          </a:p>
        </p:txBody>
      </p:sp>
    </p:spTree>
    <p:extLst>
      <p:ext uri="{BB962C8B-B14F-4D97-AF65-F5344CB8AC3E}">
        <p14:creationId xmlns:p14="http://schemas.microsoft.com/office/powerpoint/2010/main" val="20518537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9EA17D3-2FC3-4599-9C50-2BA4DE01B01F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419"/>
          <a:stretch/>
        </p:blipFill>
        <p:spPr bwMode="auto">
          <a:xfrm>
            <a:off x="0" y="0"/>
            <a:ext cx="12192000" cy="62992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648688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A95F536-2F81-4F7B-8B87-46C2958EA863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4666"/>
            <a:ext cx="12192000" cy="6231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180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55C1CEB-7DD4-4222-9256-01CA03928783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88533"/>
            <a:ext cx="6096000" cy="4605865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76A91007-CB2A-4D40-8F3E-E06F2362BF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9433" y="0"/>
            <a:ext cx="9601200" cy="647701"/>
          </a:xfrm>
        </p:spPr>
        <p:txBody>
          <a:bodyPr>
            <a:normAutofit/>
          </a:bodyPr>
          <a:lstStyle/>
          <a:p>
            <a:pPr algn="ctr"/>
            <a:r>
              <a:rPr lang="sr-Latn-RS" dirty="0"/>
              <a:t>PRIMERI</a:t>
            </a:r>
            <a:r>
              <a:rPr lang="en-US" dirty="0"/>
              <a:t> </a:t>
            </a:r>
            <a:r>
              <a:rPr lang="en-US" dirty="0" err="1"/>
              <a:t>upita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modify table </a:t>
            </a:r>
            <a:r>
              <a:rPr lang="sr-Latn-RS" dirty="0"/>
              <a:t>čvorovima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BDE2C02-5524-41C0-8863-2372518EE926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1388533"/>
            <a:ext cx="5960533" cy="4605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7771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56D978D8-2BDE-491B-9AD3-DF4ADA779D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9433" y="0"/>
            <a:ext cx="9601200" cy="647701"/>
          </a:xfrm>
        </p:spPr>
        <p:txBody>
          <a:bodyPr>
            <a:normAutofit/>
          </a:bodyPr>
          <a:lstStyle/>
          <a:p>
            <a:pPr algn="ctr"/>
            <a:r>
              <a:rPr lang="sr-Latn-RS" dirty="0"/>
              <a:t>PRIMERI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518FC49-22BA-43F9-869A-C3B0994D98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8016" y="889000"/>
            <a:ext cx="11104033" cy="2937933"/>
          </a:xfrm>
        </p:spPr>
        <p:txBody>
          <a:bodyPr>
            <a:normAutofit/>
          </a:bodyPr>
          <a:lstStyle/>
          <a:p>
            <a:r>
              <a:rPr lang="en-US" sz="2400" i="1" dirty="0"/>
              <a:t>select distinct latitude from locations a </a:t>
            </a:r>
            <a:endParaRPr lang="en-US" sz="2400" dirty="0"/>
          </a:p>
          <a:p>
            <a:r>
              <a:rPr lang="en-US" sz="2400" i="1" dirty="0"/>
              <a:t>	where 3 &gt;= (select count(distinct latitude) from locations b </a:t>
            </a:r>
            <a:endParaRPr lang="en-US" sz="2400" dirty="0"/>
          </a:p>
          <a:p>
            <a:r>
              <a:rPr lang="en-US" sz="2400" i="1" dirty="0"/>
              <a:t>	where </a:t>
            </a:r>
            <a:r>
              <a:rPr lang="en-US" sz="2400" i="1" dirty="0" err="1"/>
              <a:t>a.latitude</a:t>
            </a:r>
            <a:r>
              <a:rPr lang="en-US" sz="2400" i="1" dirty="0"/>
              <a:t> &lt;= </a:t>
            </a:r>
            <a:r>
              <a:rPr lang="en-US" sz="2400" i="1" dirty="0" err="1"/>
              <a:t>b.latitude</a:t>
            </a:r>
            <a:r>
              <a:rPr lang="en-US" sz="2400" i="1" dirty="0"/>
              <a:t>) </a:t>
            </a:r>
            <a:endParaRPr lang="en-US" sz="2400" dirty="0"/>
          </a:p>
          <a:p>
            <a:r>
              <a:rPr lang="en-US" sz="2400" i="1" dirty="0"/>
              <a:t>	order by </a:t>
            </a:r>
            <a:r>
              <a:rPr lang="en-US" sz="2400" i="1" dirty="0" err="1"/>
              <a:t>a.latitude</a:t>
            </a:r>
            <a:r>
              <a:rPr lang="en-US" sz="2400" i="1" dirty="0"/>
              <a:t> desc;</a:t>
            </a:r>
            <a:endParaRPr lang="en-US" sz="2400" dirty="0"/>
          </a:p>
          <a:p>
            <a:pPr marL="45720" indent="0" algn="ctr">
              <a:buNone/>
            </a:pPr>
            <a:endParaRPr lang="en-US" sz="2600" dirty="0"/>
          </a:p>
          <a:p>
            <a:pPr marL="45720" indent="0">
              <a:buNone/>
            </a:pPr>
            <a:endParaRPr lang="sr-Latn-RS" sz="2800" dirty="0"/>
          </a:p>
        </p:txBody>
      </p:sp>
    </p:spTree>
    <p:extLst>
      <p:ext uri="{BB962C8B-B14F-4D97-AF65-F5344CB8AC3E}">
        <p14:creationId xmlns:p14="http://schemas.microsoft.com/office/powerpoint/2010/main" val="10280920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381000"/>
            <a:ext cx="9601200" cy="876300"/>
          </a:xfrm>
        </p:spPr>
        <p:txBody>
          <a:bodyPr/>
          <a:lstStyle/>
          <a:p>
            <a:r>
              <a:rPr lang="sr-Latn-RS" dirty="0"/>
              <a:t>Obrada upita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1700" y="1803400"/>
            <a:ext cx="9601200" cy="4114800"/>
          </a:xfrm>
        </p:spPr>
        <p:txBody>
          <a:bodyPr>
            <a:normAutofit/>
          </a:bodyPr>
          <a:lstStyle/>
          <a:p>
            <a:r>
              <a:rPr lang="sr-Latn-RS" sz="2800" dirty="0"/>
              <a:t>Kompajliranje i izvršavanje upita</a:t>
            </a:r>
          </a:p>
          <a:p>
            <a:r>
              <a:rPr lang="sr-Latn-RS" sz="2800" dirty="0"/>
              <a:t>Na najvišem nivou sastoji se od faze prevođenja i izvršenja</a:t>
            </a:r>
          </a:p>
          <a:p>
            <a:r>
              <a:rPr lang="sr-Latn-RS" sz="2800" dirty="0"/>
              <a:t>Najčešće se prikazuje podeljena u 3 faze :</a:t>
            </a:r>
          </a:p>
          <a:p>
            <a:pPr lvl="1"/>
            <a:r>
              <a:rPr lang="sr-Latn-RS" sz="2600" dirty="0"/>
              <a:t>Parsiranje i prevođenje</a:t>
            </a:r>
          </a:p>
          <a:p>
            <a:pPr lvl="1"/>
            <a:r>
              <a:rPr lang="sr-Latn-RS" sz="2600" dirty="0"/>
              <a:t>Optimizacija</a:t>
            </a:r>
          </a:p>
          <a:p>
            <a:pPr lvl="1"/>
            <a:r>
              <a:rPr lang="sr-Latn-RS" sz="2600" dirty="0"/>
              <a:t>Izvršenje</a:t>
            </a:r>
          </a:p>
          <a:p>
            <a:r>
              <a:rPr lang="sr-Latn-RS" sz="2800" dirty="0"/>
              <a:t>Prva faza – sintaksna i semantička provera</a:t>
            </a:r>
          </a:p>
          <a:p>
            <a:endParaRPr lang="sr-Latn-RS" sz="2800" dirty="0"/>
          </a:p>
          <a:p>
            <a:pPr marL="45720" indent="0">
              <a:buNone/>
            </a:pPr>
            <a:endParaRPr lang="sr-Latn-RS" sz="2800" dirty="0"/>
          </a:p>
        </p:txBody>
      </p:sp>
    </p:spTree>
    <p:extLst>
      <p:ext uri="{BB962C8B-B14F-4D97-AF65-F5344CB8AC3E}">
        <p14:creationId xmlns:p14="http://schemas.microsoft.com/office/powerpoint/2010/main" val="2132647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6DB7828-1B7B-4963-8C8C-F8D15768FBE9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00" y="237067"/>
            <a:ext cx="9550400" cy="4013200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C202453-BE8A-41AE-8AA6-AF1050EB0B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0284" y="4250267"/>
            <a:ext cx="10805584" cy="1896533"/>
          </a:xfrm>
        </p:spPr>
        <p:txBody>
          <a:bodyPr>
            <a:normAutofit/>
          </a:bodyPr>
          <a:lstStyle/>
          <a:p>
            <a:endParaRPr lang="sr-Latn-RS" i="1" dirty="0"/>
          </a:p>
          <a:p>
            <a:r>
              <a:rPr lang="sr-Latn-RS" dirty="0"/>
              <a:t>Kreiran subplan</a:t>
            </a:r>
          </a:p>
          <a:p>
            <a:r>
              <a:rPr lang="sr-Latn-RS" i="1" dirty="0"/>
              <a:t>Unique </a:t>
            </a:r>
            <a:r>
              <a:rPr lang="sr-Latn-RS" dirty="0"/>
              <a:t>čvor zbog distinct klauzule</a:t>
            </a:r>
            <a:endParaRPr lang="en-US" dirty="0"/>
          </a:p>
          <a:p>
            <a:pPr marL="45720" indent="0" algn="ctr">
              <a:buNone/>
            </a:pPr>
            <a:endParaRPr lang="en-US" sz="2600" dirty="0"/>
          </a:p>
          <a:p>
            <a:pPr marL="45720" indent="0">
              <a:buNone/>
            </a:pPr>
            <a:endParaRPr lang="sr-Latn-RS" sz="2800" dirty="0"/>
          </a:p>
        </p:txBody>
      </p:sp>
    </p:spTree>
    <p:extLst>
      <p:ext uri="{BB962C8B-B14F-4D97-AF65-F5344CB8AC3E}">
        <p14:creationId xmlns:p14="http://schemas.microsoft.com/office/powerpoint/2010/main" val="41906825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56D978D8-2BDE-491B-9AD3-DF4ADA779D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9433" y="0"/>
            <a:ext cx="9601200" cy="647701"/>
          </a:xfrm>
        </p:spPr>
        <p:txBody>
          <a:bodyPr>
            <a:normAutofit/>
          </a:bodyPr>
          <a:lstStyle/>
          <a:p>
            <a:pPr algn="ctr"/>
            <a:r>
              <a:rPr lang="sr-Latn-RS" dirty="0"/>
              <a:t>PRIMERI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518FC49-22BA-43F9-869A-C3B0994D98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8016" y="889000"/>
            <a:ext cx="11104033" cy="2294467"/>
          </a:xfrm>
        </p:spPr>
        <p:txBody>
          <a:bodyPr>
            <a:normAutofit/>
          </a:bodyPr>
          <a:lstStyle/>
          <a:p>
            <a:pPr marL="0" marR="0"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i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Select users.”</a:t>
            </a:r>
            <a:r>
              <a:rPr lang="en-US" i="1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organizationId</a:t>
            </a:r>
            <a:r>
              <a:rPr lang="en-US" i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”, count(user.”</a:t>
            </a:r>
            <a:r>
              <a:rPr lang="en-US" i="1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organizationsId</a:t>
            </a:r>
            <a:r>
              <a:rPr lang="en-US" i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”) from users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i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			GROUP BY users.”</a:t>
            </a:r>
            <a:r>
              <a:rPr lang="en-US" i="1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organizationId</a:t>
            </a:r>
            <a:r>
              <a:rPr lang="en-US" i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”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i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			HAVING count (users.”</a:t>
            </a:r>
            <a:r>
              <a:rPr lang="en-US" i="1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organizationId</a:t>
            </a:r>
            <a:r>
              <a:rPr lang="en-US" i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”) &gt; 1</a:t>
            </a:r>
            <a:endParaRPr lang="sr-Latn-RS" i="1" dirty="0">
              <a:solidFill>
                <a:srgbClr val="000000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marL="1600200" lvl="6" indent="0" algn="just">
              <a:lnSpc>
                <a:spcPct val="130000"/>
              </a:lnSpc>
              <a:spcBef>
                <a:spcPts val="0"/>
              </a:spcBef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r-Latn-RS" sz="2000" i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ORDER BY count </a:t>
            </a:r>
            <a:r>
              <a:rPr lang="en-US" sz="2000" i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(users.”</a:t>
            </a:r>
            <a:r>
              <a:rPr lang="en-US" sz="2000" i="1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organizationId</a:t>
            </a:r>
            <a:r>
              <a:rPr lang="en-US" sz="2000" i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”</a:t>
            </a:r>
            <a:r>
              <a:rPr lang="sr-Latn-RS" sz="2000" i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) DECS;</a:t>
            </a:r>
          </a:p>
          <a:p>
            <a:pPr marL="1600200" lvl="6" indent="0" algn="just">
              <a:lnSpc>
                <a:spcPct val="130000"/>
              </a:lnSpc>
              <a:spcBef>
                <a:spcPts val="0"/>
              </a:spcBef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" indent="0" algn="ctr">
              <a:buNone/>
            </a:pPr>
            <a:endParaRPr lang="en-US" sz="2600" dirty="0"/>
          </a:p>
          <a:p>
            <a:pPr marL="45720" indent="0">
              <a:buNone/>
            </a:pPr>
            <a:endParaRPr lang="sr-Latn-RS" sz="28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AF4B255-6520-4DD1-9C0B-3ACA9C933FC6}"/>
              </a:ext>
            </a:extLst>
          </p:cNvPr>
          <p:cNvSpPr txBox="1">
            <a:spLocks/>
          </p:cNvSpPr>
          <p:nvPr/>
        </p:nvSpPr>
        <p:spPr>
          <a:xfrm>
            <a:off x="0" y="2912534"/>
            <a:ext cx="10805584" cy="18965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8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77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2316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sr-Latn-RS" i="1" dirty="0"/>
          </a:p>
          <a:p>
            <a:r>
              <a:rPr lang="sr-Latn-RS" dirty="0"/>
              <a:t>Primer </a:t>
            </a:r>
            <a:r>
              <a:rPr lang="sr-Latn-RS" b="1" i="1" dirty="0"/>
              <a:t>paralelnog </a:t>
            </a:r>
            <a:r>
              <a:rPr lang="sr-Latn-RS" dirty="0"/>
              <a:t>upita</a:t>
            </a:r>
            <a:endParaRPr lang="en-US" dirty="0"/>
          </a:p>
          <a:p>
            <a:pPr marL="45720" indent="0" algn="ctr">
              <a:buFont typeface="Arial" pitchFamily="34" charset="0"/>
              <a:buNone/>
            </a:pPr>
            <a:endParaRPr lang="en-US" sz="2600" dirty="0"/>
          </a:p>
          <a:p>
            <a:pPr marL="45720" indent="0">
              <a:buFont typeface="Arial" pitchFamily="34" charset="0"/>
              <a:buNone/>
            </a:pPr>
            <a:endParaRPr lang="sr-Latn-RS" sz="2800" dirty="0"/>
          </a:p>
        </p:txBody>
      </p:sp>
    </p:spTree>
    <p:extLst>
      <p:ext uri="{BB962C8B-B14F-4D97-AF65-F5344CB8AC3E}">
        <p14:creationId xmlns:p14="http://schemas.microsoft.com/office/powerpoint/2010/main" val="30585001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C202453-BE8A-41AE-8AA6-AF1050EB0B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0284" y="4250267"/>
            <a:ext cx="10805584" cy="1896533"/>
          </a:xfrm>
        </p:spPr>
        <p:txBody>
          <a:bodyPr>
            <a:normAutofit/>
          </a:bodyPr>
          <a:lstStyle/>
          <a:p>
            <a:endParaRPr lang="sr-Latn-RS" i="1" dirty="0"/>
          </a:p>
          <a:p>
            <a:r>
              <a:rPr lang="sr-Latn-RS" i="1" dirty="0"/>
              <a:t>GatherMerge </a:t>
            </a:r>
            <a:r>
              <a:rPr lang="sr-Latn-RS" dirty="0"/>
              <a:t>čvor zbog paralelnog izvršavnja</a:t>
            </a:r>
            <a:endParaRPr lang="en-US" dirty="0"/>
          </a:p>
          <a:p>
            <a:pPr marL="45720" indent="0" algn="ctr">
              <a:buNone/>
            </a:pPr>
            <a:endParaRPr lang="en-US" sz="2600" dirty="0"/>
          </a:p>
          <a:p>
            <a:pPr marL="45720" indent="0">
              <a:buNone/>
            </a:pPr>
            <a:endParaRPr lang="sr-Latn-RS" sz="2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A35952-B9D2-43DE-93CA-2E7B4319E38F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050" r="-641"/>
          <a:stretch/>
        </p:blipFill>
        <p:spPr bwMode="auto">
          <a:xfrm>
            <a:off x="150284" y="524934"/>
            <a:ext cx="11330516" cy="372533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9041579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C202453-BE8A-41AE-8AA6-AF1050EB0B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0284" y="4250267"/>
            <a:ext cx="10805584" cy="1896533"/>
          </a:xfrm>
        </p:spPr>
        <p:txBody>
          <a:bodyPr>
            <a:normAutofit/>
          </a:bodyPr>
          <a:lstStyle/>
          <a:p>
            <a:endParaRPr lang="sr-Latn-RS" i="1" dirty="0"/>
          </a:p>
          <a:p>
            <a:r>
              <a:rPr lang="sr-Latn-RS" i="1" dirty="0"/>
              <a:t>GatherMerge </a:t>
            </a:r>
            <a:r>
              <a:rPr lang="sr-Latn-RS" dirty="0"/>
              <a:t>i </a:t>
            </a:r>
            <a:r>
              <a:rPr lang="sr-Latn-RS" i="1" dirty="0"/>
              <a:t>Aggregate </a:t>
            </a:r>
            <a:r>
              <a:rPr lang="sr-Latn-RS" dirty="0"/>
              <a:t>čvorovi</a:t>
            </a:r>
            <a:endParaRPr lang="en-US" dirty="0"/>
          </a:p>
          <a:p>
            <a:pPr marL="45720" indent="0" algn="ctr">
              <a:buNone/>
            </a:pPr>
            <a:endParaRPr lang="en-US" sz="2600" dirty="0"/>
          </a:p>
          <a:p>
            <a:pPr marL="45720" indent="0">
              <a:buNone/>
            </a:pPr>
            <a:endParaRPr lang="sr-Latn-RS" sz="2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3BE81D2-56DC-4C50-AE9C-6E0FAFA959F6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737" y="711199"/>
            <a:ext cx="4215130" cy="35390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F5C0A04-0521-45CF-B6F8-F3F11DB0C85A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0912" y="711199"/>
            <a:ext cx="4715087" cy="4165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2605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1700" y="165099"/>
            <a:ext cx="9601200" cy="901701"/>
          </a:xfrm>
        </p:spPr>
        <p:txBody>
          <a:bodyPr>
            <a:normAutofit/>
          </a:bodyPr>
          <a:lstStyle/>
          <a:p>
            <a:pPr algn="ctr"/>
            <a:r>
              <a:rPr lang="sr-Latn-RS" dirty="0"/>
              <a:t>PRIMER Keširanje podataka pri obradi upita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1699" y="1295400"/>
            <a:ext cx="11104033" cy="1837267"/>
          </a:xfrm>
        </p:spPr>
        <p:txBody>
          <a:bodyPr>
            <a:normAutofit/>
          </a:bodyPr>
          <a:lstStyle/>
          <a:p>
            <a:r>
              <a:rPr lang="sr-Latn-RS" sz="2600" i="1" dirty="0"/>
              <a:t>Upit : </a:t>
            </a:r>
            <a:r>
              <a:rPr lang="en-US" sz="2600" i="1" dirty="0"/>
              <a:t>select * from loads order by id limit 10;</a:t>
            </a:r>
            <a:endParaRPr lang="sr-Latn-RS" sz="2600" i="1" dirty="0"/>
          </a:p>
          <a:p>
            <a:r>
              <a:rPr lang="sr-Latn-RS" sz="2600" dirty="0"/>
              <a:t>Dodaju se parametri za analiziranje statistike, vremana izvršenja, koriščenju keš memorije : explain (analyze, buffers) </a:t>
            </a:r>
            <a:r>
              <a:rPr lang="en-US" sz="2600" i="1" dirty="0"/>
              <a:t>select * from loads order by id limit 10;</a:t>
            </a:r>
            <a:endParaRPr lang="sr-Latn-RS" sz="2600" i="1" dirty="0"/>
          </a:p>
          <a:p>
            <a:endParaRPr lang="en-US" sz="2600" dirty="0"/>
          </a:p>
          <a:p>
            <a:pPr marL="45720" indent="0">
              <a:buNone/>
            </a:pPr>
            <a:endParaRPr lang="sr-Latn-RS" sz="2800" dirty="0"/>
          </a:p>
        </p:txBody>
      </p:sp>
    </p:spTree>
    <p:extLst>
      <p:ext uri="{BB962C8B-B14F-4D97-AF65-F5344CB8AC3E}">
        <p14:creationId xmlns:p14="http://schemas.microsoft.com/office/powerpoint/2010/main" val="2279784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9C98209-6C19-4CEE-9C84-4FE8853D95EF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666" y="169333"/>
            <a:ext cx="10168467" cy="5222028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324F0C2-3E69-4522-98B3-2074AB3535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5393267"/>
            <a:ext cx="12192000" cy="1464733"/>
          </a:xfrm>
        </p:spPr>
        <p:txBody>
          <a:bodyPr>
            <a:normAutofit/>
          </a:bodyPr>
          <a:lstStyle/>
          <a:p>
            <a:pPr marL="45720" indent="0">
              <a:buNone/>
            </a:pPr>
            <a:r>
              <a:rPr lang="sr-Latn-RS" sz="2800" dirty="0"/>
              <a:t>Shared read – podatak pročitan sa diska</a:t>
            </a:r>
          </a:p>
        </p:txBody>
      </p:sp>
    </p:spTree>
    <p:extLst>
      <p:ext uri="{BB962C8B-B14F-4D97-AF65-F5344CB8AC3E}">
        <p14:creationId xmlns:p14="http://schemas.microsoft.com/office/powerpoint/2010/main" val="4213285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324F0C2-3E69-4522-98B3-2074AB3535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9333" y="1906"/>
            <a:ext cx="12192000" cy="726227"/>
          </a:xfrm>
        </p:spPr>
        <p:txBody>
          <a:bodyPr>
            <a:normAutofit/>
          </a:bodyPr>
          <a:lstStyle/>
          <a:p>
            <a:pPr marL="45720" indent="0">
              <a:buNone/>
            </a:pPr>
            <a:r>
              <a:rPr lang="sr-Latn-RS" sz="2400" dirty="0"/>
              <a:t>Ako se isti upit pokrene opet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7AECDA-71AC-4B52-A782-D2E28CB70C52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268" y="365019"/>
            <a:ext cx="11260666" cy="540173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A3E00A0-EB6F-4116-9870-4B8AC65501EA}"/>
              </a:ext>
            </a:extLst>
          </p:cNvPr>
          <p:cNvSpPr txBox="1">
            <a:spLocks/>
          </p:cNvSpPr>
          <p:nvPr/>
        </p:nvSpPr>
        <p:spPr>
          <a:xfrm>
            <a:off x="0" y="5766754"/>
            <a:ext cx="12192000" cy="7262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8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77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2316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buFont typeface="Arial" pitchFamily="34" charset="0"/>
              <a:buNone/>
            </a:pPr>
            <a:r>
              <a:rPr lang="sr-Latn-RS" sz="2400" dirty="0"/>
              <a:t>Shared hit – podatak pročitan iz keš memorije</a:t>
            </a:r>
          </a:p>
        </p:txBody>
      </p:sp>
    </p:spTree>
    <p:extLst>
      <p:ext uri="{BB962C8B-B14F-4D97-AF65-F5344CB8AC3E}">
        <p14:creationId xmlns:p14="http://schemas.microsoft.com/office/powerpoint/2010/main" val="2451030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56D978D8-2BDE-491B-9AD3-DF4ADA779D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9433" y="0"/>
            <a:ext cx="9601200" cy="647701"/>
          </a:xfrm>
        </p:spPr>
        <p:txBody>
          <a:bodyPr>
            <a:normAutofit/>
          </a:bodyPr>
          <a:lstStyle/>
          <a:p>
            <a:pPr algn="ctr"/>
            <a:r>
              <a:rPr lang="sr-Latn-RS" dirty="0"/>
              <a:t>PRIMER sa sekvencijalnim skeniranjem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518FC49-22BA-43F9-869A-C3B0994D98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8016" y="889000"/>
            <a:ext cx="11104033" cy="4072467"/>
          </a:xfrm>
        </p:spPr>
        <p:txBody>
          <a:bodyPr>
            <a:normAutofit/>
          </a:bodyPr>
          <a:lstStyle/>
          <a:p>
            <a:r>
              <a:rPr lang="sr-Latn-RS" sz="2600" dirty="0"/>
              <a:t>Sekvencijalno skeniranje tabele sa velikom količinom podataka predstavlja problem </a:t>
            </a:r>
          </a:p>
          <a:p>
            <a:r>
              <a:rPr lang="sr-Latn-RS" sz="2600" dirty="0"/>
              <a:t>Jedno skeniranje može da prebriše celu keš memoriju </a:t>
            </a:r>
          </a:p>
          <a:p>
            <a:r>
              <a:rPr lang="sr-Latn-RS" sz="2600" dirty="0"/>
              <a:t>Koristi se drugačiji mehanizam – niz bafera koji čine „prsten“ veličine 256KB</a:t>
            </a:r>
          </a:p>
          <a:p>
            <a:endParaRPr lang="en-US" sz="2600" dirty="0"/>
          </a:p>
          <a:p>
            <a:pPr marL="45720" indent="0">
              <a:buNone/>
            </a:pPr>
            <a:endParaRPr lang="sr-Latn-RS" sz="2800" dirty="0"/>
          </a:p>
        </p:txBody>
      </p:sp>
    </p:spTree>
    <p:extLst>
      <p:ext uri="{BB962C8B-B14F-4D97-AF65-F5344CB8AC3E}">
        <p14:creationId xmlns:p14="http://schemas.microsoft.com/office/powerpoint/2010/main" val="3648470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56D978D8-2BDE-491B-9AD3-DF4ADA779D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9433" y="0"/>
            <a:ext cx="9601200" cy="647701"/>
          </a:xfrm>
        </p:spPr>
        <p:txBody>
          <a:bodyPr>
            <a:normAutofit fontScale="90000"/>
          </a:bodyPr>
          <a:lstStyle/>
          <a:p>
            <a:pPr algn="ctr"/>
            <a:r>
              <a:rPr lang="sr-Latn-RS" dirty="0"/>
              <a:t>PRIMER sa sekvencijalnim skeniranjem – upit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02EE073-2260-4F86-BBF4-723407A4AFE8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399" y="616585"/>
            <a:ext cx="11870267" cy="558101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3328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56D978D8-2BDE-491B-9AD3-DF4ADA779D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9433" y="108055"/>
            <a:ext cx="9601200" cy="647701"/>
          </a:xfrm>
        </p:spPr>
        <p:txBody>
          <a:bodyPr>
            <a:noAutofit/>
          </a:bodyPr>
          <a:lstStyle/>
          <a:p>
            <a:pPr algn="ctr"/>
            <a:r>
              <a:rPr lang="sr-Latn-RS" sz="2400" dirty="0"/>
              <a:t>PRIMER sa sekvencijalnim skeniranjem – upit izvršen po 2. put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6FC6F0-B9FE-461D-BC16-9F00E95DE819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06556"/>
            <a:ext cx="12192000" cy="545877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88307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381000"/>
            <a:ext cx="9601200" cy="876300"/>
          </a:xfrm>
        </p:spPr>
        <p:txBody>
          <a:bodyPr/>
          <a:lstStyle/>
          <a:p>
            <a:r>
              <a:rPr lang="sr-Latn-RS" dirty="0"/>
              <a:t>Obrada upita – 2.deo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8534" y="1803400"/>
            <a:ext cx="5096934" cy="4114800"/>
          </a:xfrm>
        </p:spPr>
        <p:txBody>
          <a:bodyPr>
            <a:normAutofit/>
          </a:bodyPr>
          <a:lstStyle/>
          <a:p>
            <a:r>
              <a:rPr lang="sr-Latn-RS" sz="2800" dirty="0"/>
              <a:t>2. faza – biranje najoptimalnije puta izvršenja i kreiranje plana</a:t>
            </a:r>
          </a:p>
          <a:p>
            <a:r>
              <a:rPr lang="sr-Latn-RS" sz="2800" dirty="0"/>
              <a:t>3. faza – plan se obrađuje i izvršava</a:t>
            </a:r>
          </a:p>
        </p:txBody>
      </p:sp>
      <p:pic>
        <p:nvPicPr>
          <p:cNvPr id="4" name="Picture 3" descr="Query Processing in DBMS">
            <a:extLst>
              <a:ext uri="{FF2B5EF4-FFF2-40B4-BE49-F238E27FC236}">
                <a16:creationId xmlns:a16="http://schemas.microsoft.com/office/drawing/2014/main" id="{940F0EBC-9142-4450-B777-87A78F8ECBDF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507999"/>
            <a:ext cx="5547148" cy="52493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895038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381000"/>
            <a:ext cx="9601200" cy="876300"/>
          </a:xfrm>
        </p:spPr>
        <p:txBody>
          <a:bodyPr/>
          <a:lstStyle/>
          <a:p>
            <a:r>
              <a:rPr lang="sr-Latn-RS" dirty="0"/>
              <a:t>Zaključak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1700" y="1257300"/>
            <a:ext cx="9601200" cy="4889500"/>
          </a:xfrm>
        </p:spPr>
        <p:txBody>
          <a:bodyPr>
            <a:normAutofit/>
          </a:bodyPr>
          <a:lstStyle/>
          <a:p>
            <a:pPr marL="45720" indent="0">
              <a:buNone/>
            </a:pPr>
            <a:r>
              <a:rPr lang="sr-Latn-RS" sz="2800" dirty="0"/>
              <a:t>Obrada upita je jedan od najvažnijih koncepata rada sa bazom podataka</a:t>
            </a:r>
          </a:p>
          <a:p>
            <a:pPr marL="45720" indent="0">
              <a:buNone/>
            </a:pPr>
            <a:r>
              <a:rPr lang="sr-Latn-RS" sz="2800" dirty="0"/>
              <a:t>Komplikovan je, zavisi od mnogo faktora i u njemu učestvuju kompleksni podsistemi</a:t>
            </a:r>
          </a:p>
          <a:p>
            <a:pPr marL="45720" indent="0">
              <a:buNone/>
            </a:pPr>
            <a:r>
              <a:rPr lang="sr-Latn-RS" sz="2800" dirty="0"/>
              <a:t>Bitno je shvatiti ga zbog bolje kontrole nad bazom, lakšeg otkrivanja grešaka, optimizacije</a:t>
            </a:r>
          </a:p>
          <a:p>
            <a:pPr marL="45720" indent="0">
              <a:buNone/>
            </a:pPr>
            <a:r>
              <a:rPr lang="sr-Latn-RS" sz="2800" dirty="0"/>
              <a:t>PostgreSQL ima dostupne alate koji pomažu pri analizi obrade upita</a:t>
            </a:r>
          </a:p>
        </p:txBody>
      </p:sp>
    </p:spTree>
    <p:extLst>
      <p:ext uri="{BB962C8B-B14F-4D97-AF65-F5344CB8AC3E}">
        <p14:creationId xmlns:p14="http://schemas.microsoft.com/office/powerpoint/2010/main" val="2981402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0800" y="2421857"/>
            <a:ext cx="9601200" cy="1143000"/>
          </a:xfrm>
        </p:spPr>
        <p:txBody>
          <a:bodyPr>
            <a:normAutofit/>
          </a:bodyPr>
          <a:lstStyle/>
          <a:p>
            <a:r>
              <a:rPr lang="sr-Latn-RS" sz="6000" dirty="0"/>
              <a:t>HVALA NA Pažnji !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2107779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63500"/>
            <a:ext cx="9601200" cy="876300"/>
          </a:xfrm>
        </p:spPr>
        <p:txBody>
          <a:bodyPr/>
          <a:lstStyle/>
          <a:p>
            <a:r>
              <a:rPr lang="sr-Latn-RS" dirty="0"/>
              <a:t>obrada upita kod postgresql-a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1700" y="1181100"/>
            <a:ext cx="9601200" cy="4737100"/>
          </a:xfrm>
        </p:spPr>
        <p:txBody>
          <a:bodyPr>
            <a:normAutofit/>
          </a:bodyPr>
          <a:lstStyle/>
          <a:p>
            <a:pPr marL="560070" indent="-514350">
              <a:buFont typeface="+mj-lt"/>
              <a:buAutoNum type="arabicPeriod"/>
            </a:pPr>
            <a:r>
              <a:rPr lang="sr-Latn-RS" sz="3200" dirty="0"/>
              <a:t>Uspostavljanje veze između apikacije i servera i slanje upita</a:t>
            </a:r>
          </a:p>
          <a:p>
            <a:pPr marL="560070" indent="-514350">
              <a:buFont typeface="+mj-lt"/>
              <a:buAutoNum type="arabicPeriod"/>
            </a:pPr>
            <a:r>
              <a:rPr lang="sr-Latn-RS" sz="3200" dirty="0"/>
              <a:t>Parsiranje upita</a:t>
            </a:r>
          </a:p>
          <a:p>
            <a:pPr marL="560070" indent="-514350">
              <a:buFont typeface="+mj-lt"/>
              <a:buAutoNum type="arabicPeriod"/>
            </a:pPr>
            <a:r>
              <a:rPr lang="sr-Latn-RS" sz="3200" dirty="0"/>
              <a:t>Prerađivanje upita</a:t>
            </a:r>
          </a:p>
          <a:p>
            <a:pPr marL="560070" indent="-514350">
              <a:buFont typeface="+mj-lt"/>
              <a:buAutoNum type="arabicPeriod"/>
            </a:pPr>
            <a:r>
              <a:rPr lang="sr-Latn-RS" sz="3200" dirty="0"/>
              <a:t>Kreiranje plana izvršenja </a:t>
            </a:r>
          </a:p>
          <a:p>
            <a:pPr marL="560070" indent="-514350">
              <a:buFont typeface="+mj-lt"/>
              <a:buAutoNum type="arabicPeriod"/>
            </a:pPr>
            <a:r>
              <a:rPr lang="sr-Latn-RS" sz="3200" dirty="0"/>
              <a:t>Izvršenje upita</a:t>
            </a:r>
          </a:p>
          <a:p>
            <a:pPr marL="45720" indent="0">
              <a:buNone/>
            </a:pPr>
            <a:endParaRPr lang="sr-Latn-RS" sz="2800" dirty="0"/>
          </a:p>
        </p:txBody>
      </p:sp>
    </p:spTree>
    <p:extLst>
      <p:ext uri="{BB962C8B-B14F-4D97-AF65-F5344CB8AC3E}">
        <p14:creationId xmlns:p14="http://schemas.microsoft.com/office/powerpoint/2010/main" val="1773239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867" y="63500"/>
            <a:ext cx="10354733" cy="876300"/>
          </a:xfrm>
        </p:spPr>
        <p:txBody>
          <a:bodyPr>
            <a:normAutofit fontScale="90000"/>
          </a:bodyPr>
          <a:lstStyle/>
          <a:p>
            <a:pPr marL="45720" algn="ctr"/>
            <a:r>
              <a:rPr lang="sr-Latn-RS" sz="3200" dirty="0"/>
              <a:t>Uspostavljanje veze između apikacije i servera i slanje upita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5962" y="321733"/>
            <a:ext cx="6333066" cy="5977467"/>
          </a:xfrm>
        </p:spPr>
        <p:txBody>
          <a:bodyPr>
            <a:normAutofit fontScale="92500"/>
          </a:bodyPr>
          <a:lstStyle/>
          <a:p>
            <a:pPr marL="45720" indent="0">
              <a:buNone/>
            </a:pPr>
            <a:endParaRPr lang="sr-Latn-RS" sz="2800" dirty="0"/>
          </a:p>
          <a:p>
            <a:pPr>
              <a:buFont typeface="Wingdings" panose="05000000000000000000" pitchFamily="2" charset="2"/>
              <a:buChar char="q"/>
            </a:pPr>
            <a:r>
              <a:rPr lang="sr-Latn-RS" sz="2800" dirty="0"/>
              <a:t> Model klijent server arhitekture – </a:t>
            </a:r>
            <a:r>
              <a:rPr lang="sr-Latn-RS" sz="2800" i="1" dirty="0"/>
              <a:t>proces po korisniku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sr-Latn-RS" sz="2800" dirty="0"/>
              <a:t> Jedan serverski po jednom klijentskom procesu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sr-Latn-RS" sz="2800" dirty="0"/>
              <a:t>Glavni proces (postgres) kreira sve ostale na serveru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sr-Latn-RS" sz="2800" dirty="0"/>
              <a:t> Klijentski proces : bilo koji program koji implementira PostgreSQL protokol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800" dirty="0"/>
              <a:t> </a:t>
            </a:r>
            <a:r>
              <a:rPr lang="sr-Latn-RS" sz="2800" dirty="0"/>
              <a:t>Kada se uspostavi konekcija šalje se upit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sr-Latn-RS" sz="2800" dirty="0"/>
              <a:t>Upit se prenosi pomoću običnog teksta(plain text)</a:t>
            </a:r>
          </a:p>
          <a:p>
            <a:pPr marL="45720" indent="0">
              <a:buNone/>
            </a:pPr>
            <a:endParaRPr lang="sr-Latn-RS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666C7D-8F09-4AEC-8281-72E0AA8C6C65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9028" y="1334822"/>
            <a:ext cx="5287010" cy="4188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655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63500"/>
            <a:ext cx="9601200" cy="876300"/>
          </a:xfrm>
        </p:spPr>
        <p:txBody>
          <a:bodyPr/>
          <a:lstStyle/>
          <a:p>
            <a:r>
              <a:rPr lang="sr-Latn-RS" dirty="0"/>
              <a:t>PARsiranje upita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300" y="541867"/>
            <a:ext cx="9601200" cy="5452533"/>
          </a:xfrm>
        </p:spPr>
        <p:txBody>
          <a:bodyPr>
            <a:normAutofit/>
          </a:bodyPr>
          <a:lstStyle/>
          <a:p>
            <a:pPr marL="45720" indent="0">
              <a:buNone/>
            </a:pPr>
            <a:endParaRPr lang="sr-Latn-RS" sz="2800" dirty="0"/>
          </a:p>
          <a:p>
            <a:pPr>
              <a:buFont typeface="Courier New" panose="02070309020205020404" pitchFamily="49" charset="0"/>
              <a:buChar char="o"/>
            </a:pPr>
            <a:r>
              <a:rPr lang="sr-Latn-RS" sz="2800" dirty="0"/>
              <a:t> Provera se sintaksa upita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sr-Latn-RS" sz="2800" dirty="0"/>
              <a:t> Ako je sintaksa ispravna kreira se </a:t>
            </a:r>
            <a:r>
              <a:rPr lang="sr-Latn-RS" sz="2800" i="1" dirty="0"/>
              <a:t>stablo parsiranja – parse tree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sr-Latn-RS" sz="2800" dirty="0"/>
              <a:t> Ako sintaksa nije ispravna vraća se pronađena greška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sr-Latn-RS" sz="2800" dirty="0"/>
              <a:t>U parsiranju učestvuju dve komponente : parser i lexer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sr-Latn-RS" sz="2800" dirty="0"/>
              <a:t>Lexer pronalazi ključne reči i identifikatora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sr-Latn-RS" sz="2800" dirty="0"/>
              <a:t>Parser se sastoji od seta gramatičkih pravila i pokreće akcije kada se pravilo pronađe</a:t>
            </a:r>
          </a:p>
          <a:p>
            <a:pPr marL="45720" indent="0">
              <a:buNone/>
            </a:pPr>
            <a:endParaRPr lang="sr-Latn-RS" sz="2800" dirty="0"/>
          </a:p>
        </p:txBody>
      </p:sp>
    </p:spTree>
    <p:extLst>
      <p:ext uri="{BB962C8B-B14F-4D97-AF65-F5344CB8AC3E}">
        <p14:creationId xmlns:p14="http://schemas.microsoft.com/office/powerpoint/2010/main" val="4176471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2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2" dur="2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63500"/>
            <a:ext cx="9601200" cy="876300"/>
          </a:xfrm>
        </p:spPr>
        <p:txBody>
          <a:bodyPr/>
          <a:lstStyle/>
          <a:p>
            <a:r>
              <a:rPr lang="sr-Latn-RS" dirty="0"/>
              <a:t>Analiza Upita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1700" y="1181100"/>
            <a:ext cx="9601200" cy="473710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sr-Latn-RS" sz="2800" dirty="0"/>
              <a:t>Naziva se još i transformacija upita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sr-Latn-RS" sz="2800" dirty="0"/>
              <a:t>Proverava se semantička ispravnost upita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sr-Latn-RS" sz="2800" dirty="0"/>
              <a:t>Pristupa se sistemskim katalozima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sr-Latn-RS" sz="2800" dirty="0"/>
              <a:t>Izvlače se informacije o tome kojoj tabeli i kolonama se pristupa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sr-Latn-RS" sz="2800" dirty="0"/>
              <a:t>Kao izlaz se generiše </a:t>
            </a:r>
            <a:r>
              <a:rPr lang="sr-Latn-RS" sz="2800" i="1" dirty="0"/>
              <a:t>stablo upita – query tree</a:t>
            </a:r>
            <a:endParaRPr lang="sr-Latn-RS" sz="2800" dirty="0"/>
          </a:p>
        </p:txBody>
      </p:sp>
    </p:spTree>
    <p:extLst>
      <p:ext uri="{BB962C8B-B14F-4D97-AF65-F5344CB8AC3E}">
        <p14:creationId xmlns:p14="http://schemas.microsoft.com/office/powerpoint/2010/main" val="1776668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63500"/>
            <a:ext cx="9601200" cy="876300"/>
          </a:xfrm>
        </p:spPr>
        <p:txBody>
          <a:bodyPr/>
          <a:lstStyle/>
          <a:p>
            <a:r>
              <a:rPr lang="sr-Latn-RS" dirty="0"/>
              <a:t>Prerađivanje upita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1700" y="1181100"/>
            <a:ext cx="9601200" cy="473710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sr-Latn-RS" sz="2800" dirty="0"/>
              <a:t>Naziva se još i prepisivanje upita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sr-Latn-RS" sz="2800" dirty="0"/>
              <a:t>Upit se prerađuje na osnovu definisanih pogleda - views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sr-Latn-RS" sz="2800" dirty="0"/>
              <a:t>Postgres ima sistem pravila (rule system) za definisanje pogleda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sr-Latn-RS" sz="2800" dirty="0"/>
              <a:t>Izlaz – stablo upita</a:t>
            </a:r>
          </a:p>
        </p:txBody>
      </p:sp>
    </p:spTree>
    <p:extLst>
      <p:ext uri="{BB962C8B-B14F-4D97-AF65-F5344CB8AC3E}">
        <p14:creationId xmlns:p14="http://schemas.microsoft.com/office/powerpoint/2010/main" val="3367648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Red Line Business 16x9">
  <a:themeElements>
    <a:clrScheme name="RedLineBusiness_16x9">
      <a:dk1>
        <a:srgbClr val="514A40"/>
      </a:dk1>
      <a:lt1>
        <a:sysClr val="window" lastClr="FFFFFF"/>
      </a:lt1>
      <a:dk2>
        <a:srgbClr val="000000"/>
      </a:dk2>
      <a:lt2>
        <a:srgbClr val="F9F7F3"/>
      </a:lt2>
      <a:accent1>
        <a:srgbClr val="A85229"/>
      </a:accent1>
      <a:accent2>
        <a:srgbClr val="98916E"/>
      </a:accent2>
      <a:accent3>
        <a:srgbClr val="C9A645"/>
      </a:accent3>
      <a:accent4>
        <a:srgbClr val="76A7B2"/>
      </a:accent4>
      <a:accent5>
        <a:srgbClr val="82A670"/>
      </a:accent5>
      <a:accent6>
        <a:srgbClr val="896170"/>
      </a:accent6>
      <a:hlink>
        <a:srgbClr val="A85229"/>
      </a:hlink>
      <a:folHlink>
        <a:srgbClr val="98916E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usiness red line presentation (widescreen).potx" id="{8018D45A-0B59-4186-B046-1FF8092889B6}" vid="{86C2525B-C90B-4FD6-8D61-5E85FA833A06}"/>
    </a:ext>
  </a:extLst>
</a:theme>
</file>

<file path=ppt/theme/theme2.xml><?xml version="1.0" encoding="utf-8"?>
<a:theme xmlns:a="http://schemas.openxmlformats.org/drawingml/2006/main" name="Office Theme">
  <a:themeElements>
    <a:clrScheme name="RedLineBusiness_16x9">
      <a:dk1>
        <a:srgbClr val="514A40"/>
      </a:dk1>
      <a:lt1>
        <a:sysClr val="window" lastClr="FFFFFF"/>
      </a:lt1>
      <a:dk2>
        <a:srgbClr val="000000"/>
      </a:dk2>
      <a:lt2>
        <a:srgbClr val="F9F7F3"/>
      </a:lt2>
      <a:accent1>
        <a:srgbClr val="A85229"/>
      </a:accent1>
      <a:accent2>
        <a:srgbClr val="98916E"/>
      </a:accent2>
      <a:accent3>
        <a:srgbClr val="C9A645"/>
      </a:accent3>
      <a:accent4>
        <a:srgbClr val="76A7B2"/>
      </a:accent4>
      <a:accent5>
        <a:srgbClr val="82A670"/>
      </a:accent5>
      <a:accent6>
        <a:srgbClr val="896170"/>
      </a:accent6>
      <a:hlink>
        <a:srgbClr val="A85229"/>
      </a:hlink>
      <a:folHlink>
        <a:srgbClr val="98916E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RedLineBusiness_16x9">
      <a:dk1>
        <a:srgbClr val="514A40"/>
      </a:dk1>
      <a:lt1>
        <a:sysClr val="window" lastClr="FFFFFF"/>
      </a:lt1>
      <a:dk2>
        <a:srgbClr val="000000"/>
      </a:dk2>
      <a:lt2>
        <a:srgbClr val="F9F7F3"/>
      </a:lt2>
      <a:accent1>
        <a:srgbClr val="A85229"/>
      </a:accent1>
      <a:accent2>
        <a:srgbClr val="98916E"/>
      </a:accent2>
      <a:accent3>
        <a:srgbClr val="C9A645"/>
      </a:accent3>
      <a:accent4>
        <a:srgbClr val="76A7B2"/>
      </a:accent4>
      <a:accent5>
        <a:srgbClr val="82A670"/>
      </a:accent5>
      <a:accent6>
        <a:srgbClr val="896170"/>
      </a:accent6>
      <a:hlink>
        <a:srgbClr val="A85229"/>
      </a:hlink>
      <a:folHlink>
        <a:srgbClr val="98916E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Business red line presentation (widescreen)</Template>
  <TotalTime>10133</TotalTime>
  <Words>1180</Words>
  <Application>Microsoft Office PowerPoint</Application>
  <PresentationFormat>Widescreen</PresentationFormat>
  <Paragraphs>204</Paragraphs>
  <Slides>41</Slides>
  <Notes>38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7" baseType="lpstr">
      <vt:lpstr>Arial</vt:lpstr>
      <vt:lpstr>Calibri</vt:lpstr>
      <vt:lpstr>Cambria</vt:lpstr>
      <vt:lpstr>Courier New</vt:lpstr>
      <vt:lpstr>Wingdings</vt:lpstr>
      <vt:lpstr>Red Line Business 16x9</vt:lpstr>
      <vt:lpstr>Obrada upita kod postgresql-a</vt:lpstr>
      <vt:lpstr>Sadržaj prezentacije</vt:lpstr>
      <vt:lpstr>Obrada upita</vt:lpstr>
      <vt:lpstr>Obrada upita – 2.deo</vt:lpstr>
      <vt:lpstr>obrada upita kod postgresql-a</vt:lpstr>
      <vt:lpstr>Uspostavljanje veze između apikacije i servera i slanje upita</vt:lpstr>
      <vt:lpstr>PARsiranje upita</vt:lpstr>
      <vt:lpstr>Analiza Upita</vt:lpstr>
      <vt:lpstr>Prerađivanje upita</vt:lpstr>
      <vt:lpstr>Planiranje izvršenja upita</vt:lpstr>
      <vt:lpstr>izvršenjE upita</vt:lpstr>
      <vt:lpstr>izvršenjE upita – 2.deo</vt:lpstr>
      <vt:lpstr>Keširanje podataka pri obradi upita</vt:lpstr>
      <vt:lpstr>Keširanje podataka pri obradi upita – organizacija memorije</vt:lpstr>
      <vt:lpstr>Obrada parametrizovanih upita i pripremljenih naredbi</vt:lpstr>
      <vt:lpstr>Obrada parametrizovanih upita i pripremljenih naredbi</vt:lpstr>
      <vt:lpstr>PRIMER parametrizovani upit – prvih 5 izvršenja</vt:lpstr>
      <vt:lpstr>PRIMER parametrizovani upit – prvih 6. izvršenje</vt:lpstr>
      <vt:lpstr>PRIMERI</vt:lpstr>
      <vt:lpstr>PRIMER Obrade upita kroz faze</vt:lpstr>
      <vt:lpstr>PRIMER Obrade upita kroz faze</vt:lpstr>
      <vt:lpstr>PowerPoint Presentation</vt:lpstr>
      <vt:lpstr>PRIMER Obrade upita kroz faze</vt:lpstr>
      <vt:lpstr>PowerPoint Presentation</vt:lpstr>
      <vt:lpstr>PRIMERI</vt:lpstr>
      <vt:lpstr>PowerPoint Presentation</vt:lpstr>
      <vt:lpstr>PowerPoint Presentation</vt:lpstr>
      <vt:lpstr>PRIMERI upita sa modify table čvorovima</vt:lpstr>
      <vt:lpstr>PRIMERI</vt:lpstr>
      <vt:lpstr>PowerPoint Presentation</vt:lpstr>
      <vt:lpstr>PRIMERI</vt:lpstr>
      <vt:lpstr>PowerPoint Presentation</vt:lpstr>
      <vt:lpstr>PowerPoint Presentation</vt:lpstr>
      <vt:lpstr>PRIMER Keširanje podataka pri obradi upita</vt:lpstr>
      <vt:lpstr>PowerPoint Presentation</vt:lpstr>
      <vt:lpstr>PowerPoint Presentation</vt:lpstr>
      <vt:lpstr>PRIMER sa sekvencijalnim skeniranjem</vt:lpstr>
      <vt:lpstr>PRIMER sa sekvencijalnim skeniranjem – upit</vt:lpstr>
      <vt:lpstr>PRIMER sa sekvencijalnim skeniranjem – upit izvršen po 2. put</vt:lpstr>
      <vt:lpstr>Zaključak</vt:lpstr>
      <vt:lpstr>HVALA NA Pažnji 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Mobilna hibridna aplikacija kao poslovni vodič</dc:title>
  <dc:creator>Stefan Zivic</dc:creator>
  <cp:lastModifiedBy>Stefan Zivic</cp:lastModifiedBy>
  <cp:revision>161</cp:revision>
  <dcterms:created xsi:type="dcterms:W3CDTF">2017-07-15T22:33:51Z</dcterms:created>
  <dcterms:modified xsi:type="dcterms:W3CDTF">2021-04-14T15:24:07Z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</Properties>
</file>